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5" r:id="rId1"/>
    <p:sldMasterId id="2147483678" r:id="rId2"/>
    <p:sldMasterId id="2147483875" r:id="rId3"/>
    <p:sldMasterId id="2147483790" r:id="rId4"/>
  </p:sldMasterIdLst>
  <p:notesMasterIdLst>
    <p:notesMasterId r:id="rId11"/>
  </p:notesMasterIdLst>
  <p:handoutMasterIdLst>
    <p:handoutMasterId r:id="rId12"/>
  </p:handoutMasterIdLst>
  <p:sldIdLst>
    <p:sldId id="1720" r:id="rId5"/>
    <p:sldId id="1719" r:id="rId6"/>
    <p:sldId id="1714" r:id="rId7"/>
    <p:sldId id="1715" r:id="rId8"/>
    <p:sldId id="1716" r:id="rId9"/>
    <p:sldId id="1717" r:id="rId10"/>
  </p:sldIdLst>
  <p:sldSz cx="9144000" cy="6858000" type="screen4x3"/>
  <p:notesSz cx="6797675" cy="9928225"/>
  <p:embeddedFontLst>
    <p:embeddedFont>
      <p:font typeface="標楷體" panose="03000509000000000000" pitchFamily="65" charset="-120"/>
      <p:regular r:id="rId13"/>
    </p:embeddedFont>
    <p:embeddedFont>
      <p:font typeface="Calibri" panose="020F0502020204030204" pitchFamily="34" charset="0"/>
      <p:regular r:id="rId14"/>
      <p:bold r:id="rId15"/>
      <p:italic r:id="rId16"/>
      <p:boldItalic r:id="rId17"/>
    </p:embeddedFont>
    <p:embeddedFont>
      <p:font typeface="微軟正黑體" panose="020B0604030504040204" pitchFamily="34" charset="-120"/>
      <p:regular r:id="rId18"/>
      <p:bold r:id="rId19"/>
    </p:embeddedFont>
  </p:embeddedFontLst>
  <p:defaultTextStyle>
    <a:defPPr>
      <a:defRPr lang="en-US"/>
    </a:defPPr>
    <a:lvl1pPr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1pPr>
    <a:lvl2pPr marL="4572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2pPr>
    <a:lvl3pPr marL="9144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3pPr>
    <a:lvl4pPr marL="13716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4pPr>
    <a:lvl5pPr marL="1828800" algn="l" rtl="0" fontAlgn="base">
      <a:spcBef>
        <a:spcPct val="0"/>
      </a:spcBef>
      <a:spcAft>
        <a:spcPct val="0"/>
      </a:spcAft>
      <a:defRPr kumimoji="1" sz="1000" kern="1200">
        <a:solidFill>
          <a:schemeClr val="tx1"/>
        </a:solidFill>
        <a:latin typeface="Times New Roman" pitchFamily="18" charset="0"/>
        <a:ea typeface="華康粗圓體" pitchFamily="49" charset="-120"/>
        <a:cs typeface="+mn-cs"/>
      </a:defRPr>
    </a:lvl5pPr>
    <a:lvl6pPr marL="2286000" algn="l" defTabSz="914400" rtl="0" eaLnBrk="1" latinLnBrk="0" hangingPunct="1">
      <a:defRPr kumimoji="1" sz="1000" kern="1200">
        <a:solidFill>
          <a:schemeClr val="tx1"/>
        </a:solidFill>
        <a:latin typeface="Times New Roman" pitchFamily="18" charset="0"/>
        <a:ea typeface="華康粗圓體" pitchFamily="49" charset="-120"/>
        <a:cs typeface="+mn-cs"/>
      </a:defRPr>
    </a:lvl6pPr>
    <a:lvl7pPr marL="2743200" algn="l" defTabSz="914400" rtl="0" eaLnBrk="1" latinLnBrk="0" hangingPunct="1">
      <a:defRPr kumimoji="1" sz="1000" kern="1200">
        <a:solidFill>
          <a:schemeClr val="tx1"/>
        </a:solidFill>
        <a:latin typeface="Times New Roman" pitchFamily="18" charset="0"/>
        <a:ea typeface="華康粗圓體" pitchFamily="49" charset="-120"/>
        <a:cs typeface="+mn-cs"/>
      </a:defRPr>
    </a:lvl7pPr>
    <a:lvl8pPr marL="3200400" algn="l" defTabSz="914400" rtl="0" eaLnBrk="1" latinLnBrk="0" hangingPunct="1">
      <a:defRPr kumimoji="1" sz="1000" kern="1200">
        <a:solidFill>
          <a:schemeClr val="tx1"/>
        </a:solidFill>
        <a:latin typeface="Times New Roman" pitchFamily="18" charset="0"/>
        <a:ea typeface="華康粗圓體" pitchFamily="49" charset="-120"/>
        <a:cs typeface="+mn-cs"/>
      </a:defRPr>
    </a:lvl8pPr>
    <a:lvl9pPr marL="3657600" algn="l" defTabSz="914400" rtl="0" eaLnBrk="1" latinLnBrk="0" hangingPunct="1">
      <a:defRPr kumimoji="1" sz="1000" kern="1200">
        <a:solidFill>
          <a:schemeClr val="tx1"/>
        </a:solidFill>
        <a:latin typeface="Times New Roman" pitchFamily="18" charset="0"/>
        <a:ea typeface="華康粗圓體"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41">
          <p15:clr>
            <a:srgbClr val="A4A3A4"/>
          </p15:clr>
        </p15:guide>
        <p15:guide id="3"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99"/>
    <a:srgbClr val="4BACC6"/>
    <a:srgbClr val="D0E3EA"/>
    <a:srgbClr val="006699"/>
    <a:srgbClr val="FFFF00"/>
    <a:srgbClr val="FFFF66"/>
    <a:srgbClr val="CCECFF"/>
    <a:srgbClr val="FFFF99"/>
    <a:srgbClr val="C52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608" autoAdjust="0"/>
  </p:normalViewPr>
  <p:slideViewPr>
    <p:cSldViewPr>
      <p:cViewPr varScale="1">
        <p:scale>
          <a:sx n="87" d="100"/>
          <a:sy n="87"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74" y="-62"/>
      </p:cViewPr>
      <p:guideLst>
        <p:guide orient="horz" pos="3111"/>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cla.ntust.edu.tw/p/412-1076-8603.php?Lang=zh-tw"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academic.ntust.edu.tw/var/file/48/1048/img/2628/796566983.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la.ntust.edu.tw/p/412-1076-8603.php?Lang=zh-tw"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cademic.ntust.edu.tw/var/file/48/1048/img/2628/796566983.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en-US" altLang="zh-TW" sz="2400" b="1" dirty="0" smtClean="0">
              <a:latin typeface="Times New Roman" panose="02020603050405020304" pitchFamily="18" charset="0"/>
              <a:cs typeface="Times New Roman" panose="02020603050405020304" pitchFamily="18" charset="0"/>
            </a:rPr>
            <a:t>Choosing An Advisor</a:t>
          </a:r>
          <a:endParaRPr lang="zh-TW" altLang="en-US" sz="2400" b="1" dirty="0">
            <a:latin typeface="Times New Roman" panose="02020603050405020304" pitchFamily="18" charset="0"/>
            <a:cs typeface="Times New Roman" panose="02020603050405020304" pitchFamily="18" charset="0"/>
          </a:endParaRP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en-US" altLang="zh-TW" sz="2400" b="1" kern="1200" dirty="0" smtClean="0">
              <a:solidFill>
                <a:schemeClr val="dk1"/>
              </a:solidFill>
              <a:effectLst/>
              <a:latin typeface="Times New Roman" panose="02020603050405020304" pitchFamily="18" charset="0"/>
              <a:ea typeface="+mn-ea"/>
              <a:cs typeface="Times New Roman" panose="02020603050405020304" pitchFamily="18" charset="0"/>
            </a:rPr>
            <a:t>Academic Research Ethics Course</a:t>
          </a:r>
          <a:endParaRPr lang="en-US" altLang="zh-TW" sz="24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en-US" sz="1100" dirty="0" smtClean="0">
              <a:latin typeface="Times New Roman" panose="02020603050405020304" pitchFamily="18" charset="0"/>
              <a:cs typeface="Times New Roman" panose="02020603050405020304" pitchFamily="18" charset="0"/>
            </a:rPr>
            <a:t>Graduate students should choose a thesis advisor according to the regulations of their department or graduate institute or degree program, (hereafter referred to as the “department).</a:t>
          </a:r>
          <a:r>
            <a:rPr lang="zh-TW" altLang="en-US" sz="1100" b="0" u="none"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1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nchor="ctr"/>
        <a:lstStyle/>
        <a:p>
          <a:pPr marL="228600" lvl="1" indent="-228600" algn="l" defTabSz="889000">
            <a:lnSpc>
              <a:spcPct val="90000"/>
            </a:lnSpc>
            <a:spcBef>
              <a:spcPct val="0"/>
            </a:spcBef>
            <a:spcAft>
              <a:spcPct val="20000"/>
            </a:spcAft>
            <a:buChar char="•"/>
          </a:pPr>
          <a:r>
            <a:rPr lang="en-US" altLang="zh-TW" sz="1200" b="0" kern="1200" dirty="0" smtClean="0">
              <a:solidFill>
                <a:schemeClr val="dk1"/>
              </a:solidFill>
              <a:effectLst/>
              <a:latin typeface="Times New Roman" panose="02020603050405020304" pitchFamily="18" charset="0"/>
              <a:ea typeface="+mn-ea"/>
              <a:cs typeface="Times New Roman" panose="02020603050405020304" pitchFamily="18" charset="0"/>
            </a:rPr>
            <a:t>Graduate students should complete this course before the end of their first year. </a:t>
          </a:r>
          <a:r>
            <a:rPr lang="en-US" altLang="zh-TW" sz="1200" b="0" kern="1200" dirty="0" smtClean="0">
              <a:solidFill>
                <a:srgbClr val="FF0000"/>
              </a:solidFill>
              <a:effectLst/>
              <a:latin typeface="Times New Roman" panose="02020603050405020304" pitchFamily="18" charset="0"/>
              <a:ea typeface="+mn-ea"/>
              <a:cs typeface="Times New Roman" panose="02020603050405020304" pitchFamily="18" charset="0"/>
            </a:rPr>
            <a:t>Graduate students can apply for the examination of degree only after they pass the course. </a:t>
          </a:r>
          <a:endParaRPr lang="en-US" altLang="zh-TW" sz="12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7D7FD821-8606-4129-B28E-04CF84358709}">
      <dgm:prSet custT="1"/>
      <dgm:spPr/>
      <dgm:t>
        <a:bodyPr/>
        <a:lstStyle/>
        <a:p>
          <a:r>
            <a:rPr lang="en-US" sz="1100" dirty="0" smtClean="0">
              <a:latin typeface="Times New Roman" panose="02020603050405020304" pitchFamily="18" charset="0"/>
              <a:cs typeface="Times New Roman" panose="02020603050405020304" pitchFamily="18" charset="0"/>
            </a:rPr>
            <a:t>students must enter the relevant information on their advisor(s) into the online "NTUST Student Information System". In addition, they have to register their advisor(s) at the department office within the prescribed deadline by submitting a written consent form signed by their advisor(s).</a:t>
          </a:r>
          <a:endParaRPr lang="zh-TW" altLang="en-US" sz="11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6012F43A-26CD-4A7C-B598-F3A05231CEED}" type="parTrans" cxnId="{0DCD04EE-7B4A-4A8D-BC41-8FD79B1F05A0}">
      <dgm:prSet/>
      <dgm:spPr/>
      <dgm:t>
        <a:bodyPr/>
        <a:lstStyle/>
        <a:p>
          <a:endParaRPr lang="zh-TW" altLang="en-US"/>
        </a:p>
      </dgm:t>
    </dgm:pt>
    <dgm:pt modelId="{15AC9607-20BC-420A-9850-DCB41CB3B263}" type="sibTrans" cxnId="{0DCD04EE-7B4A-4A8D-BC41-8FD79B1F05A0}">
      <dgm:prSet/>
      <dgm:spPr/>
      <dgm:t>
        <a:bodyPr/>
        <a:lstStyle/>
        <a:p>
          <a:endParaRPr lang="zh-TW" altLang="en-US"/>
        </a:p>
      </dgm:t>
    </dgm:pt>
    <dgm:pt modelId="{E673B124-4CA6-40A2-82FE-DA3A19879A94}">
      <dgm:prSet custT="1"/>
      <dgm:spPr/>
      <dgm:t>
        <a:bodyPr/>
        <a:lstStyle/>
        <a:p>
          <a:endParaRPr lang="zh-TW" altLang="en-US" sz="20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F3968385-58BD-41BC-A278-AECA590B5148}">
      <dgm:prSet custT="1"/>
      <dgm:spPr/>
      <dgm:t>
        <a:bodyPr/>
        <a:lstStyle/>
        <a:p>
          <a:pPr marL="228600" lvl="1" indent="-228600" algn="l" defTabSz="889000">
            <a:lnSpc>
              <a:spcPct val="90000"/>
            </a:lnSpc>
            <a:spcBef>
              <a:spcPct val="0"/>
            </a:spcBef>
            <a:spcAft>
              <a:spcPct val="20000"/>
            </a:spcAft>
            <a:buChar char="•"/>
          </a:pPr>
          <a:r>
            <a:rPr lang="en-US" altLang="zh-TW" sz="1200" b="0" kern="1200" dirty="0" smtClean="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For more information, Please visit the website of Center of General Education: </a:t>
          </a:r>
          <a:r>
            <a:rPr lang="en-US" altLang="en-US" sz="1200" b="0" kern="1200" dirty="0" smtClean="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https</a:t>
          </a:r>
          <a:r>
            <a:rPr lang="en-US"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://cla.ntust.edu.tw/p/412-1076-8603.php?Lang=zh-tw</a:t>
          </a: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027FBF5-824C-4A6E-8360-DCE0EFCABBB9}" type="parTrans" cxnId="{C927DDF6-3472-4C8E-A38A-D29DC2A851E2}">
      <dgm:prSet/>
      <dgm:spPr/>
      <dgm:t>
        <a:bodyPr/>
        <a:lstStyle/>
        <a:p>
          <a:endParaRPr lang="zh-TW" altLang="en-US"/>
        </a:p>
      </dgm:t>
    </dgm:pt>
    <dgm:pt modelId="{DFEFB2D0-18C3-487A-8FB4-A9C64DC796AA}" type="sibTrans" cxnId="{C927DDF6-3472-4C8E-A38A-D29DC2A851E2}">
      <dgm:prSet/>
      <dgm:spPr/>
      <dgm:t>
        <a:bodyPr/>
        <a:lstStyle/>
        <a:p>
          <a:endParaRPr lang="zh-TW" altLang="en-US"/>
        </a:p>
      </dgm:t>
    </dgm:pt>
    <dgm:pt modelId="{C3016732-CD61-429E-8328-C361615637FF}">
      <dgm:prSet custT="1"/>
      <dgm:spPr/>
      <dgm:t>
        <a:bodyPr/>
        <a:lstStyle/>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F82440B-9673-49E3-ACAC-BC3F32ABDD82}" type="parTrans" cxnId="{901F47A7-8B75-42FE-9570-EB0EEE6F19B4}">
      <dgm:prSet/>
      <dgm:spPr/>
      <dgm:t>
        <a:bodyPr/>
        <a:lstStyle/>
        <a:p>
          <a:endParaRPr lang="zh-TW" altLang="en-US"/>
        </a:p>
      </dgm:t>
    </dgm:pt>
    <dgm:pt modelId="{C3E02D16-218D-4EBA-B75A-ECBBDE723EE2}" type="sibTrans" cxnId="{901F47A7-8B75-42FE-9570-EB0EEE6F19B4}">
      <dgm:prSet/>
      <dgm:spPr/>
      <dgm:t>
        <a:bodyPr/>
        <a:lstStyle/>
        <a:p>
          <a:endParaRPr lang="zh-TW" altLang="en-US"/>
        </a:p>
      </dgm:t>
    </dgm:pt>
    <dgm:pt modelId="{D6DD285A-F2C9-44C3-9883-1D2032676464}">
      <dgm:prSet custT="1"/>
      <dgm:spPr/>
      <dgm:t>
        <a:bodyPr/>
        <a:lstStyle/>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2B0E41E-DDB0-446F-B082-060687DB1A70}" type="parTrans" cxnId="{8FC35387-4328-4D87-918E-4B97497E3642}">
      <dgm:prSet/>
      <dgm:spPr/>
      <dgm:t>
        <a:bodyPr/>
        <a:lstStyle/>
        <a:p>
          <a:endParaRPr lang="zh-TW" altLang="en-US"/>
        </a:p>
      </dgm:t>
    </dgm:pt>
    <dgm:pt modelId="{199F096C-CC02-46FF-B407-677753F05DF3}" type="sibTrans" cxnId="{8FC35387-4328-4D87-918E-4B97497E3642}">
      <dgm:prSet/>
      <dgm:spPr/>
      <dgm:t>
        <a:bodyPr/>
        <a:lstStyle/>
        <a:p>
          <a:endParaRPr lang="zh-TW" altLang="en-US"/>
        </a:p>
      </dgm:t>
    </dgm:pt>
    <dgm:pt modelId="{FECB448B-52CB-42DE-BADE-EDB4E78CFF17}">
      <dgm:prSet custT="1"/>
      <dgm:spPr/>
      <dgm:t>
        <a:bodyPr/>
        <a:lstStyle/>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5FF1400-07C5-414C-ACCB-419FA5D3A796}" type="parTrans" cxnId="{BA1F1B28-9A18-4E65-9959-457DCAEB27C9}">
      <dgm:prSet/>
      <dgm:spPr/>
      <dgm:t>
        <a:bodyPr/>
        <a:lstStyle/>
        <a:p>
          <a:endParaRPr lang="zh-TW" altLang="en-US"/>
        </a:p>
      </dgm:t>
    </dgm:pt>
    <dgm:pt modelId="{66D7A5BE-10D2-41FE-8A5A-ACC53ACA798D}" type="sibTrans" cxnId="{BA1F1B28-9A18-4E65-9959-457DCAEB27C9}">
      <dgm:prSet/>
      <dgm:spPr/>
      <dgm:t>
        <a:bodyPr/>
        <a:lstStyle/>
        <a:p>
          <a:endParaRPr lang="zh-TW" altLang="en-US"/>
        </a:p>
      </dgm:t>
    </dgm:pt>
    <dgm:pt modelId="{EA969A5D-2B72-40C2-B218-04BF94CA68FF}">
      <dgm:prSet custT="1"/>
      <dgm:spPr/>
      <dgm:t>
        <a:bodyPr/>
        <a:lstStyle/>
        <a:p>
          <a:r>
            <a:rPr lang="en-US" sz="1100" dirty="0" smtClean="0">
              <a:latin typeface="Times New Roman" panose="02020603050405020304" pitchFamily="18" charset="0"/>
              <a:cs typeface="Times New Roman" panose="02020603050405020304" pitchFamily="18" charset="0"/>
            </a:rPr>
            <a:t>They may also select scholars or experts to serve as co-advisors.</a:t>
          </a:r>
          <a:r>
            <a:rPr lang="zh-TW" altLang="en-US"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To register a co-advisor, relevant supporting documents on the co-advisor's academic and professional experience needs be submitted along with a consent form for co-advising which will be reviewed by the department. </a:t>
          </a:r>
          <a:endParaRPr lang="zh-TW" altLang="en-US" sz="1100" b="0"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719A91DB-B03A-47EB-9260-C4560331E4B3}" type="parTrans" cxnId="{6193745E-3440-4CCE-9C0F-2C4B068436EB}">
      <dgm:prSet/>
      <dgm:spPr/>
      <dgm:t>
        <a:bodyPr/>
        <a:lstStyle/>
        <a:p>
          <a:endParaRPr lang="zh-TW" altLang="en-US"/>
        </a:p>
      </dgm:t>
    </dgm:pt>
    <dgm:pt modelId="{66F470C0-FD79-403A-8FD2-E0284BC71012}" type="sibTrans" cxnId="{6193745E-3440-4CCE-9C0F-2C4B068436EB}">
      <dgm:prSet/>
      <dgm:spPr/>
      <dgm:t>
        <a:bodyPr/>
        <a:lstStyle/>
        <a:p>
          <a:endParaRPr lang="zh-TW" altLang="en-US"/>
        </a:p>
      </dgm:t>
    </dgm:pt>
    <dgm:pt modelId="{A4537066-BD40-4BBA-A47D-8C16B5E9B2E2}">
      <dgm:prSet custT="1"/>
      <dgm:spPr/>
      <dgm:t>
        <a:bodyPr/>
        <a:lstStyle/>
        <a:p>
          <a:r>
            <a:rPr lang="en-US" sz="1100" dirty="0" smtClean="0">
              <a:latin typeface="Times New Roman" panose="02020603050405020304" pitchFamily="18" charset="0"/>
              <a:cs typeface="Times New Roman" panose="02020603050405020304" pitchFamily="18" charset="0"/>
            </a:rPr>
            <a:t>If students have already submitted the Thesis/Dissertation Supervision Approval Form to the department but have not entered the relevant information of their advisors online, they need to log in to the "Student Information System" within the deadline specified by the department to complete the data entry for their advisors, including any co-advisors if applicable.</a:t>
          </a:r>
          <a:endParaRPr lang="zh-TW" altLang="en-US" sz="1100" b="0" u="none" dirty="0">
            <a:highlight>
              <a:srgbClr val="FFFF00"/>
            </a:highlight>
            <a:latin typeface="Times New Roman" panose="02020603050405020304" pitchFamily="18" charset="0"/>
            <a:ea typeface="標楷體" panose="03000509000000000000" pitchFamily="65" charset="-120"/>
            <a:cs typeface="Times New Roman" panose="02020603050405020304" pitchFamily="18" charset="0"/>
          </a:endParaRPr>
        </a:p>
      </dgm:t>
    </dgm:pt>
    <dgm:pt modelId="{9998E6B8-E818-460F-81A7-5B3161FF8CF1}" type="parTrans" cxnId="{8C220E62-F58E-4420-851E-E686E663656A}">
      <dgm:prSet/>
      <dgm:spPr/>
      <dgm:t>
        <a:bodyPr/>
        <a:lstStyle/>
        <a:p>
          <a:endParaRPr lang="zh-TW" altLang="en-US"/>
        </a:p>
      </dgm:t>
    </dgm:pt>
    <dgm:pt modelId="{E83F7FEB-1E75-449C-9265-61DAA9364BB0}" type="sibTrans" cxnId="{8C220E62-F58E-4420-851E-E686E663656A}">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2">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2">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2" custLinFactNeighborX="178" custLinFactNeighborY="-16696">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2" custScaleY="89539">
        <dgm:presLayoutVars>
          <dgm:bulletEnabled val="1"/>
        </dgm:presLayoutVars>
      </dgm:prSet>
      <dgm:spPr/>
      <dgm:t>
        <a:bodyPr/>
        <a:lstStyle/>
        <a:p>
          <a:endParaRPr lang="zh-TW" altLang="en-US"/>
        </a:p>
      </dgm:t>
    </dgm:pt>
  </dgm:ptLst>
  <dgm:cxnLst>
    <dgm:cxn modelId="{0DCD04EE-7B4A-4A8D-BC41-8FD79B1F05A0}" srcId="{7D184C3E-C262-4437-9266-0C8976E7D50D}" destId="{7D7FD821-8606-4129-B28E-04CF84358709}" srcOrd="1" destOrd="0" parTransId="{6012F43A-26CD-4A7C-B598-F3A05231CEED}" sibTransId="{15AC9607-20BC-420A-9850-DCB41CB3B263}"/>
    <dgm:cxn modelId="{B6ADF12B-041D-4F8D-900B-6E7BAB67AF0A}" type="presOf" srcId="{E673B124-4CA6-40A2-82FE-DA3A19879A94}" destId="{4B1FACD4-7593-4D1A-B238-0389E105DFAA}" srcOrd="0" destOrd="4" presId="urn:microsoft.com/office/officeart/2005/8/layout/vList2"/>
    <dgm:cxn modelId="{46A055B2-579B-4B8D-8E79-25895D123011}" type="presOf" srcId="{593D1C71-0B91-4F97-9104-B58E8235B150}" destId="{4B1FACD4-7593-4D1A-B238-0389E105DFAA}" srcOrd="0" destOrd="0" presId="urn:microsoft.com/office/officeart/2005/8/layout/vList2"/>
    <dgm:cxn modelId="{0439A6E1-CA03-4FD2-856C-F331AFA6E7D0}" type="presOf" srcId="{4ED7A160-FFFA-48C3-9745-53B450180FA8}" destId="{4B1FACD4-7593-4D1A-B238-0389E105DFAA}" srcOrd="0" destOrd="5" presId="urn:microsoft.com/office/officeart/2005/8/layout/vList2"/>
    <dgm:cxn modelId="{1750D3A3-A86E-41D0-8CD8-B26C7EA823B9}" type="presOf" srcId="{3734BF83-6BC7-4281-AF07-EE02848D4E93}" destId="{FEC02484-76C1-481C-B4EF-8F472D299990}" srcOrd="0" destOrd="0" presId="urn:microsoft.com/office/officeart/2005/8/layout/vList2"/>
    <dgm:cxn modelId="{32F4F5B2-F5FB-4B48-B545-C15353642E7F}" type="presOf" srcId="{D6DD285A-F2C9-44C3-9883-1D2032676464}" destId="{7199634C-3284-49CE-B29E-936BDCE1B304}" srcOrd="0" destOrd="3" presId="urn:microsoft.com/office/officeart/2005/8/layout/vList2"/>
    <dgm:cxn modelId="{B75F5841-71D8-42C9-9758-269B63190D5D}" type="presOf" srcId="{7D7FD821-8606-4129-B28E-04CF84358709}" destId="{4B1FACD4-7593-4D1A-B238-0389E105DFAA}" srcOrd="0" destOrd="1" presId="urn:microsoft.com/office/officeart/2005/8/layout/vList2"/>
    <dgm:cxn modelId="{87E84E93-8C32-42A1-9DF0-CCE8F9DE6034}" type="presOf" srcId="{7D184C3E-C262-4437-9266-0C8976E7D50D}" destId="{E5A4F19B-191B-4CFA-A20B-5F653C44AC21}" srcOrd="0" destOrd="0" presId="urn:microsoft.com/office/officeart/2005/8/layout/vList2"/>
    <dgm:cxn modelId="{E829FFEF-F199-4BD4-8B20-33935E173562}" srcId="{3734BF83-6BC7-4281-AF07-EE02848D4E93}" destId="{94C39F1A-B601-4F53-A8D7-4C863B940AC3}" srcOrd="0" destOrd="0" parTransId="{CCCEABE4-9576-47A7-AF1A-C93C4A9F7B63}" sibTransId="{12F5612C-69DD-4B4A-A945-9072020E64CD}"/>
    <dgm:cxn modelId="{F3BABF08-3222-456A-97B3-5925FE56A8D3}" srcId="{2C117CDC-2001-4881-9659-BBBCB7881751}" destId="{7D184C3E-C262-4437-9266-0C8976E7D50D}" srcOrd="0" destOrd="0" parTransId="{8FB91926-42ED-4119-98F9-89DB4CE66BA0}" sibTransId="{81034CF2-C47B-4C3E-812F-5AA249FA7BA5}"/>
    <dgm:cxn modelId="{6193745E-3440-4CCE-9C0F-2C4B068436EB}" srcId="{7D184C3E-C262-4437-9266-0C8976E7D50D}" destId="{EA969A5D-2B72-40C2-B218-04BF94CA68FF}" srcOrd="2" destOrd="0" parTransId="{719A91DB-B03A-47EB-9260-C4560331E4B3}" sibTransId="{66F470C0-FD79-403A-8FD2-E0284BC71012}"/>
    <dgm:cxn modelId="{9BAD61CB-6922-4E7C-8D24-7FCA7BF04AFE}" srcId="{7D184C3E-C262-4437-9266-0C8976E7D50D}" destId="{4ED7A160-FFFA-48C3-9745-53B450180FA8}" srcOrd="5" destOrd="0" parTransId="{33F686B3-7002-4953-BEE1-EF83EF8AB42F}" sibTransId="{819765DE-68AE-4007-A8CD-14CBF9361DF6}"/>
    <dgm:cxn modelId="{690452EE-2180-4441-8B31-00003E5ED313}" srcId="{7D184C3E-C262-4437-9266-0C8976E7D50D}" destId="{E673B124-4CA6-40A2-82FE-DA3A19879A94}" srcOrd="4" destOrd="0" parTransId="{0883A371-0F34-44FA-A88C-FCB1B4AA7878}" sibTransId="{AFDA3605-EAF8-4E7C-83B1-F8B0A18CE097}"/>
    <dgm:cxn modelId="{5A431BBB-5620-462C-8D54-89F5D8EEAC85}" type="presOf" srcId="{94C39F1A-B601-4F53-A8D7-4C863B940AC3}" destId="{7199634C-3284-49CE-B29E-936BDCE1B304}" srcOrd="0" destOrd="0" presId="urn:microsoft.com/office/officeart/2005/8/layout/vList2"/>
    <dgm:cxn modelId="{DB693E96-933E-4D08-96B5-D1AB14DEB717}" srcId="{7D184C3E-C262-4437-9266-0C8976E7D50D}" destId="{593D1C71-0B91-4F97-9104-B58E8235B150}" srcOrd="0" destOrd="0" parTransId="{235AB7DD-30FD-4BAE-8C6D-336370770B3A}" sibTransId="{BDD1FD9B-E258-425E-A706-976C5EDDC6C6}"/>
    <dgm:cxn modelId="{22241EAD-254C-4D9B-8C77-199571C75110}" type="presOf" srcId="{C3016732-CD61-429E-8328-C361615637FF}" destId="{7199634C-3284-49CE-B29E-936BDCE1B304}" srcOrd="0" destOrd="4" presId="urn:microsoft.com/office/officeart/2005/8/layout/vList2"/>
    <dgm:cxn modelId="{E392614E-3564-4DCB-8821-16A57708B199}" srcId="{2C117CDC-2001-4881-9659-BBBCB7881751}" destId="{3734BF83-6BC7-4281-AF07-EE02848D4E93}" srcOrd="1" destOrd="0" parTransId="{2A56C076-C9CF-4BFD-8266-1AA4C939FBD1}" sibTransId="{E22E389B-5020-44A2-B190-BF01A788CED8}"/>
    <dgm:cxn modelId="{C927DDF6-3472-4C8E-A38A-D29DC2A851E2}" srcId="{3734BF83-6BC7-4281-AF07-EE02848D4E93}" destId="{F3968385-58BD-41BC-A278-AECA590B5148}" srcOrd="1" destOrd="0" parTransId="{0027FBF5-824C-4A6E-8360-DCE0EFCABBB9}" sibTransId="{DFEFB2D0-18C3-487A-8FB4-A9C64DC796AA}"/>
    <dgm:cxn modelId="{901F47A7-8B75-42FE-9570-EB0EEE6F19B4}" srcId="{3734BF83-6BC7-4281-AF07-EE02848D4E93}" destId="{C3016732-CD61-429E-8328-C361615637FF}" srcOrd="4" destOrd="0" parTransId="{FF82440B-9673-49E3-ACAC-BC3F32ABDD82}" sibTransId="{C3E02D16-218D-4EBA-B75A-ECBBDE723EE2}"/>
    <dgm:cxn modelId="{DD73DA0C-AF9D-4538-9CB0-DA685327E912}" type="presOf" srcId="{F3968385-58BD-41BC-A278-AECA590B5148}" destId="{7199634C-3284-49CE-B29E-936BDCE1B304}" srcOrd="0" destOrd="1" presId="urn:microsoft.com/office/officeart/2005/8/layout/vList2"/>
    <dgm:cxn modelId="{E6F2297D-9A3D-4949-AB63-22D7A31FE130}" type="presOf" srcId="{A4537066-BD40-4BBA-A47D-8C16B5E9B2E2}" destId="{4B1FACD4-7593-4D1A-B238-0389E105DFAA}" srcOrd="0" destOrd="3" presId="urn:microsoft.com/office/officeart/2005/8/layout/vList2"/>
    <dgm:cxn modelId="{A4887251-F42E-4F47-9EDC-A5DF185294E6}" type="presOf" srcId="{2C117CDC-2001-4881-9659-BBBCB7881751}" destId="{5B6934BA-4D9B-46B2-AF26-BE3CC0441806}" srcOrd="0" destOrd="0" presId="urn:microsoft.com/office/officeart/2005/8/layout/vList2"/>
    <dgm:cxn modelId="{8C220E62-F58E-4420-851E-E686E663656A}" srcId="{7D184C3E-C262-4437-9266-0C8976E7D50D}" destId="{A4537066-BD40-4BBA-A47D-8C16B5E9B2E2}" srcOrd="3" destOrd="0" parTransId="{9998E6B8-E818-460F-81A7-5B3161FF8CF1}" sibTransId="{E83F7FEB-1E75-449C-9265-61DAA9364BB0}"/>
    <dgm:cxn modelId="{B6FEC55C-86FF-4682-8D80-C9D169463573}" type="presOf" srcId="{EA969A5D-2B72-40C2-B218-04BF94CA68FF}" destId="{4B1FACD4-7593-4D1A-B238-0389E105DFAA}" srcOrd="0" destOrd="2" presId="urn:microsoft.com/office/officeart/2005/8/layout/vList2"/>
    <dgm:cxn modelId="{DD284B74-2D5C-4081-B183-798255CA1715}" type="presOf" srcId="{FECB448B-52CB-42DE-BADE-EDB4E78CFF17}" destId="{7199634C-3284-49CE-B29E-936BDCE1B304}" srcOrd="0" destOrd="2" presId="urn:microsoft.com/office/officeart/2005/8/layout/vList2"/>
    <dgm:cxn modelId="{8FC35387-4328-4D87-918E-4B97497E3642}" srcId="{3734BF83-6BC7-4281-AF07-EE02848D4E93}" destId="{D6DD285A-F2C9-44C3-9883-1D2032676464}" srcOrd="3" destOrd="0" parTransId="{12B0E41E-DDB0-446F-B082-060687DB1A70}" sibTransId="{199F096C-CC02-46FF-B407-677753F05DF3}"/>
    <dgm:cxn modelId="{BA1F1B28-9A18-4E65-9959-457DCAEB27C9}" srcId="{3734BF83-6BC7-4281-AF07-EE02848D4E93}" destId="{FECB448B-52CB-42DE-BADE-EDB4E78CFF17}" srcOrd="2" destOrd="0" parTransId="{F5FF1400-07C5-414C-ACCB-419FA5D3A796}" sibTransId="{66D7A5BE-10D2-41FE-8A5A-ACC53ACA798D}"/>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en-US" altLang="zh-TW" sz="1400" b="1" dirty="0" smtClean="0">
              <a:solidFill>
                <a:schemeClr val="bg1"/>
              </a:solidFill>
              <a:effectLst/>
              <a:latin typeface="Times New Roman" panose="02020603050405020304" pitchFamily="18" charset="0"/>
              <a:ea typeface="+mn-ea"/>
              <a:cs typeface="Times New Roman" panose="02020603050405020304" pitchFamily="18" charset="0"/>
            </a:rPr>
            <a:t>Confirmation of Thesis  Topic Aligning with The Department’s Academic Field of Expertise </a:t>
          </a:r>
          <a:endParaRPr lang="zh-TW" altLang="en-US" sz="1400" b="0" dirty="0">
            <a:solidFill>
              <a:schemeClr val="bg1"/>
            </a:solidFill>
          </a:endParaRP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en-US" sz="2000" kern="1200" dirty="0" smtClean="0">
              <a:latin typeface="Times New Roman" panose="02020603050405020304" pitchFamily="18" charset="0"/>
              <a:cs typeface="Times New Roman" panose="02020603050405020304" pitchFamily="18" charset="0"/>
            </a:rPr>
            <a:t>Thesis Academic Ethics and Authentication of Originality Statement</a:t>
          </a:r>
          <a:endParaRPr lang="en-US" altLang="zh-TW" sz="20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en-US" sz="1200" dirty="0" smtClean="0">
              <a:latin typeface="Times New Roman" panose="02020603050405020304" pitchFamily="18" charset="0"/>
              <a:cs typeface="Times New Roman" panose="02020603050405020304" pitchFamily="18" charset="0"/>
            </a:rPr>
            <a:t>Students must confirm with their supervisor during the initial stage of thesis writing that the topic and content of their thesis align with the department’s academic field of expertise. </a:t>
          </a:r>
          <a:r>
            <a:rPr lang="zh-TW" altLang="en-US" sz="1200" b="0" u="none"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E673B124-4CA6-40A2-82FE-DA3A19879A94}">
      <dgm:prSet custT="1"/>
      <dgm:spPr/>
      <dgm:t>
        <a:bodyPr/>
        <a:lstStyle/>
        <a:p>
          <a:endParaRPr lang="zh-TW" altLang="en-US" sz="20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6F2CEC95-488A-47B0-A6E6-817F6CD7D446}">
      <dgm:prSet custT="1"/>
      <dgm:spPr/>
      <dgm:t>
        <a:bodyPr/>
        <a:lstStyle/>
        <a:p>
          <a:r>
            <a:rPr lang="en-US" sz="1200" dirty="0" smtClean="0">
              <a:latin typeface="Times New Roman" panose="02020603050405020304" pitchFamily="18" charset="0"/>
              <a:cs typeface="Times New Roman" panose="02020603050405020304" pitchFamily="18" charset="0"/>
            </a:rPr>
            <a:t>Starting from the 112 academic year (Aug. 2023), new graduate students must log into the "Thesis/Dissertation and Advisor Information System" to register the research objectives of their thesis. </a:t>
          </a:r>
          <a:r>
            <a:rPr lang="zh-TW" altLang="en-US" sz="1200" b="0" u="none"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DB14FA3-04D2-4F3B-B476-8289E7580FD0}" type="parTrans" cxnId="{8978A7A6-61CD-44ED-9127-E81C95F6C093}">
      <dgm:prSet/>
      <dgm:spPr/>
      <dgm:t>
        <a:bodyPr/>
        <a:lstStyle/>
        <a:p>
          <a:endParaRPr lang="zh-TW" altLang="en-US"/>
        </a:p>
      </dgm:t>
    </dgm:pt>
    <dgm:pt modelId="{A46E0F3A-F1A1-4CDB-A6BB-01711C35007E}" type="sibTrans" cxnId="{8978A7A6-61CD-44ED-9127-E81C95F6C093}">
      <dgm:prSet/>
      <dgm:spPr/>
      <dgm:t>
        <a:bodyPr/>
        <a:lstStyle/>
        <a:p>
          <a:endParaRPr lang="zh-TW" altLang="en-US"/>
        </a:p>
      </dgm:t>
    </dgm:pt>
    <dgm:pt modelId="{46CA2A8B-C15A-4F4E-99E1-111CDB8490E3}">
      <dgm:prSet custT="1"/>
      <dgm:spPr/>
      <dgm:t>
        <a:bodyPr/>
        <a:lstStyle/>
        <a:p>
          <a:r>
            <a:rPr lang="en-US" sz="1200" dirty="0" smtClean="0">
              <a:latin typeface="Times New Roman" panose="02020603050405020304" pitchFamily="18" charset="0"/>
              <a:cs typeface="Times New Roman" panose="02020603050405020304" pitchFamily="18" charset="0"/>
            </a:rPr>
            <a:t>Students have to submit their thesis topic and an outline of their research objectives to the department to confirm whether the thesis aligns with the department’s academic field of expertise. This has to be done </a:t>
          </a:r>
          <a:r>
            <a:rPr lang="en-US" sz="1200" dirty="0" smtClean="0">
              <a:solidFill>
                <a:srgbClr val="FF0000"/>
              </a:solidFill>
              <a:latin typeface="Times New Roman" panose="02020603050405020304" pitchFamily="18" charset="0"/>
              <a:cs typeface="Times New Roman" panose="02020603050405020304" pitchFamily="18" charset="0"/>
            </a:rPr>
            <a:t>before the end of the semester prior to the degree exam, or, at the latest, before the deadline of the university-wide course add-and-drop period deadline of the semester of the degree exam.</a:t>
          </a:r>
          <a:r>
            <a:rPr lang="en-US" sz="1200" dirty="0" smtClean="0">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The exact deadline within this period may be specified by their department. </a:t>
          </a:r>
          <a:r>
            <a:rPr lang="en-US" sz="1200" dirty="0" smtClean="0">
              <a:latin typeface="Times New Roman" panose="02020603050405020304" pitchFamily="18" charset="0"/>
              <a:cs typeface="Times New Roman" panose="02020603050405020304" pitchFamily="18" charset="0"/>
            </a:rPr>
            <a:t>An exception holds for departments that conduct oral examinations for thesis research projects. In that case, students are required to verify that their dissertation is in line with the department’s academic field of expertise during the oral examination of the research project. </a:t>
          </a:r>
          <a:r>
            <a:rPr lang="en-US" sz="1200" b="1" dirty="0" smtClean="0">
              <a:solidFill>
                <a:srgbClr val="FF0000"/>
              </a:solidFill>
              <a:latin typeface="Times New Roman" panose="02020603050405020304" pitchFamily="18" charset="0"/>
              <a:cs typeface="Times New Roman" panose="02020603050405020304" pitchFamily="18" charset="0"/>
            </a:rPr>
            <a:t>Students who do not comply with these regulations are not eligible to apply for the degree exam. </a:t>
          </a:r>
          <a:endParaRPr lang="zh-TW" altLang="en-US" sz="1200" b="1" u="non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DF17C7E-CE84-4012-9BE9-186A3F4B0D64}" type="parTrans" cxnId="{AC31D05C-0919-464D-BC78-02D8B17EB783}">
      <dgm:prSet/>
      <dgm:spPr/>
      <dgm:t>
        <a:bodyPr/>
        <a:lstStyle/>
        <a:p>
          <a:endParaRPr lang="zh-TW" altLang="en-US"/>
        </a:p>
      </dgm:t>
    </dgm:pt>
    <dgm:pt modelId="{5B5B26D6-1F84-4A10-8004-CFD1FD47252D}" type="sibTrans" cxnId="{AC31D05C-0919-464D-BC78-02D8B17EB783}">
      <dgm:prSet/>
      <dgm:spPr/>
      <dgm:t>
        <a:bodyPr/>
        <a:lstStyle/>
        <a:p>
          <a:endParaRPr lang="zh-TW" altLang="en-US"/>
        </a:p>
      </dgm:t>
    </dgm:pt>
    <dgm:pt modelId="{5F9E7954-6961-4305-97B9-71E35DD632C3}">
      <dgm:prSet custT="1"/>
      <dgm:spPr/>
      <dgm:t>
        <a:bodyPr/>
        <a:lstStyle/>
        <a:p>
          <a:pPr marL="228600" lvl="1" indent="-228600" algn="l" defTabSz="889000">
            <a:lnSpc>
              <a:spcPct val="90000"/>
            </a:lnSpc>
            <a:spcBef>
              <a:spcPct val="0"/>
            </a:spcBef>
            <a:spcAft>
              <a:spcPct val="20000"/>
            </a:spcAft>
            <a:buChar char="•"/>
          </a:pPr>
          <a:r>
            <a:rPr lang="en-US" altLang="zh-TW" sz="2000" b="0" kern="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No Violations of Academic Research Ethics</a:t>
          </a:r>
          <a:endParaRPr lang="zh-TW" altLang="en-US"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78B34EC-45E3-4BE8-8905-14AE21AA73B7}" type="parTrans" cxnId="{160F9E65-4E77-4461-9C86-203C6B709B6E}">
      <dgm:prSet/>
      <dgm:spPr/>
      <dgm:t>
        <a:bodyPr/>
        <a:lstStyle/>
        <a:p>
          <a:endParaRPr lang="zh-TW" altLang="en-US"/>
        </a:p>
      </dgm:t>
    </dgm:pt>
    <dgm:pt modelId="{82154C8B-60C6-4BCF-AF4C-42691F030076}" type="sibTrans" cxnId="{160F9E65-4E77-4461-9C86-203C6B709B6E}">
      <dgm:prSet/>
      <dgm:spPr/>
      <dgm:t>
        <a:bodyPr/>
        <a:lstStyle/>
        <a:p>
          <a:endParaRPr lang="zh-TW" altLang="en-US"/>
        </a:p>
      </dgm:t>
    </dgm:pt>
    <dgm:pt modelId="{22F1BB97-B2C0-4BD0-A44D-D089A4EF6848}">
      <dgm:prSet custT="1"/>
      <dgm:spPr/>
      <dgm:t>
        <a:bodyPr/>
        <a:lstStyle/>
        <a:p>
          <a:pPr marL="228600" lvl="1" indent="-228600" algn="l" defTabSz="8890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Violations of academic research ethics such as plagiarism, fraud, fabrication, ghostwriting, infringement of intellectual property rights, or other academic misconduct, will not be tolerated.</a:t>
          </a: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7768F230-0BC2-4F87-B724-9AAC4B5EAC98}" type="parTrans" cxnId="{30B6C47C-1F39-4A87-89FB-EFF4A52CDBE7}">
      <dgm:prSet/>
      <dgm:spPr/>
      <dgm:t>
        <a:bodyPr/>
        <a:lstStyle/>
        <a:p>
          <a:endParaRPr lang="zh-TW" altLang="en-US"/>
        </a:p>
      </dgm:t>
    </dgm:pt>
    <dgm:pt modelId="{0229AF69-70BD-46C7-A991-E5F461CFF7E3}" type="sibTrans" cxnId="{30B6C47C-1F39-4A87-89FB-EFF4A52CDBE7}">
      <dgm:prSet/>
      <dgm:spPr/>
      <dgm:t>
        <a:bodyPr/>
        <a:lstStyle/>
        <a:p>
          <a:endParaRPr lang="zh-TW" altLang="en-US"/>
        </a:p>
      </dgm:t>
    </dgm:pt>
    <dgm:pt modelId="{77167284-5EE5-46DB-9AC9-DC6380ADCCBF}">
      <dgm:prSet custT="1"/>
      <dgm:spPr/>
      <dgm:t>
        <a:bodyPr/>
        <a:lstStyle/>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BC0CA7C-3C2A-46C8-8274-992C9B397546}" type="parTrans" cxnId="{93550082-A145-4218-979A-A84B11DD3C2B}">
      <dgm:prSet/>
      <dgm:spPr/>
      <dgm:t>
        <a:bodyPr/>
        <a:lstStyle/>
        <a:p>
          <a:endParaRPr lang="zh-TW" altLang="en-US"/>
        </a:p>
      </dgm:t>
    </dgm:pt>
    <dgm:pt modelId="{5DC75ECA-1A8B-4264-ABB0-9E860A574403}" type="sibTrans" cxnId="{93550082-A145-4218-979A-A84B11DD3C2B}">
      <dgm:prSet/>
      <dgm:spPr/>
      <dgm:t>
        <a:bodyPr/>
        <a:lstStyle/>
        <a:p>
          <a:endParaRPr lang="zh-TW" altLang="en-US"/>
        </a:p>
      </dgm:t>
    </dgm:pt>
    <dgm:pt modelId="{233E0669-8CA9-48D3-BCDF-1C8A24FE64FC}">
      <dgm:prSet custT="1"/>
      <dgm:spPr/>
      <dgm:t>
        <a:bodyPr/>
        <a:lstStyle/>
        <a:p>
          <a:endParaRPr lang="zh-TW" altLang="en-US" sz="1400" b="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5EA8D8D-A73F-4C85-83B4-609D3D178D06}" type="parTrans" cxnId="{8537EC29-9FF5-4C11-9E6E-709D493BD9F0}">
      <dgm:prSet/>
      <dgm:spPr/>
      <dgm:t>
        <a:bodyPr/>
        <a:lstStyle/>
        <a:p>
          <a:endParaRPr lang="zh-TW" altLang="en-US"/>
        </a:p>
      </dgm:t>
    </dgm:pt>
    <dgm:pt modelId="{A7FE4335-E157-40AD-8ECF-769A3E79C79F}" type="sibTrans" cxnId="{8537EC29-9FF5-4C11-9E6E-709D493BD9F0}">
      <dgm:prSet/>
      <dgm:spPr/>
      <dgm:t>
        <a:bodyPr/>
        <a:lstStyle/>
        <a:p>
          <a:endParaRPr lang="zh-TW" altLang="en-US"/>
        </a:p>
      </dgm:t>
    </dgm:pt>
    <dgm:pt modelId="{646B03DA-D619-4768-9CCE-E21AA34C7293}">
      <dgm:prSet phldrT="[文字]" custT="1"/>
      <dgm:spPr/>
      <dgm:t>
        <a:bodyPr/>
        <a:lstStyle/>
        <a:p>
          <a:pPr marL="228600" lvl="1" indent="-228600" algn="l" defTabSz="889000">
            <a:lnSpc>
              <a:spcPct val="90000"/>
            </a:lnSpc>
            <a:spcBef>
              <a:spcPct val="0"/>
            </a:spcBef>
            <a:spcAft>
              <a:spcPct val="20000"/>
            </a:spcAft>
            <a:buChar char="•"/>
          </a:pPr>
          <a:r>
            <a:rPr lang="en-US" sz="1200" kern="1200" dirty="0" smtClean="0">
              <a:solidFill>
                <a:srgbClr val="FF0000"/>
              </a:solidFill>
              <a:latin typeface="Times New Roman" panose="02020603050405020304" pitchFamily="18" charset="0"/>
              <a:cs typeface="Times New Roman" panose="02020603050405020304" pitchFamily="18" charset="0"/>
            </a:rPr>
            <a:t>Before the degree exam, </a:t>
          </a:r>
          <a:r>
            <a:rPr lang="en-US" sz="1200" kern="1200" dirty="0" smtClean="0">
              <a:latin typeface="Times New Roman" panose="02020603050405020304" pitchFamily="18" charset="0"/>
              <a:cs typeface="Times New Roman" panose="02020603050405020304" pitchFamily="18" charset="0"/>
            </a:rPr>
            <a:t>students have to enter the text of their thesis into the electronic originality checker used by the university. They will receive a comparison report which has to be submitted to their advisor and the members of the degree examination committee for reference on the day of the degree exam. The standard for the originality statement shall be in accordance with the regulations of each department. In addition, they must submit the "Graduate Student Thesis Academic Ethics and Authentication of Originality Statement" to the department, which will be filed by the Academic Affairs Office. </a:t>
          </a: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A67E546D-44EF-49F9-AE69-94A6AEFBFDCA}" type="parTrans" cxnId="{5DCB8F3E-7BD0-4540-AFE3-2296F2FA13F4}">
      <dgm:prSet/>
      <dgm:spPr/>
      <dgm:t>
        <a:bodyPr/>
        <a:lstStyle/>
        <a:p>
          <a:endParaRPr lang="zh-TW" altLang="en-US"/>
        </a:p>
      </dgm:t>
    </dgm:pt>
    <dgm:pt modelId="{CC361D97-FC92-4FD1-9A2F-B9CE815173FF}" type="sibTrans" cxnId="{5DCB8F3E-7BD0-4540-AFE3-2296F2FA13F4}">
      <dgm:prSet/>
      <dgm:spPr/>
      <dgm:t>
        <a:bodyPr/>
        <a:lstStyle/>
        <a:p>
          <a:endParaRPr lang="zh-TW" altLang="en-US"/>
        </a:p>
      </dgm:t>
    </dgm:pt>
    <dgm:pt modelId="{D95D0FFD-5B5A-429A-9AFB-477551D88BB0}">
      <dgm:prSet custT="1"/>
      <dgm:spPr/>
      <dgm:t>
        <a:bodyPr/>
        <a:lstStyle/>
        <a:p>
          <a:pPr marL="228600" lvl="1" indent="-228600" algn="l" defTabSz="889000">
            <a:lnSpc>
              <a:spcPct val="90000"/>
            </a:lnSpc>
            <a:spcBef>
              <a:spcPct val="0"/>
            </a:spcBef>
            <a:spcAft>
              <a:spcPct val="20000"/>
            </a:spcAft>
            <a:buChar char="•"/>
          </a:pP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44D7A08F-F678-42EE-A906-603E46410B43}" type="parTrans" cxnId="{FA663A26-C377-40C9-B26F-C0747C9487BA}">
      <dgm:prSet/>
      <dgm:spPr/>
      <dgm:t>
        <a:bodyPr/>
        <a:lstStyle/>
        <a:p>
          <a:endParaRPr lang="zh-TW" altLang="en-US"/>
        </a:p>
      </dgm:t>
    </dgm:pt>
    <dgm:pt modelId="{52FF28E9-B4DD-4F20-B03B-89A2430F6A3A}" type="sibTrans" cxnId="{FA663A26-C377-40C9-B26F-C0747C9487BA}">
      <dgm:prSet/>
      <dgm:spPr/>
      <dgm:t>
        <a:bodyPr/>
        <a:lstStyle/>
        <a:p>
          <a:endParaRPr lang="zh-TW" altLang="en-US"/>
        </a:p>
      </dgm:t>
    </dgm:pt>
    <dgm:pt modelId="{7224A98A-464A-476A-8028-BFDD3F4B495B}">
      <dgm:prSet phldrT="[文字]" custT="1"/>
      <dgm:spPr/>
      <dgm:t>
        <a:bodyPr/>
        <a:lstStyle/>
        <a:p>
          <a:pPr marL="228600" lvl="1" indent="-228600" algn="l" defTabSz="889000">
            <a:lnSpc>
              <a:spcPct val="90000"/>
            </a:lnSpc>
            <a:spcBef>
              <a:spcPct val="0"/>
            </a:spcBef>
            <a:spcAft>
              <a:spcPct val="20000"/>
            </a:spcAft>
            <a:buChar char="•"/>
          </a:pP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A70D379-74E1-43AC-8B52-41190256D5D2}" type="parTrans" cxnId="{8744F510-4E34-4940-8478-0D88B71AAD5E}">
      <dgm:prSet/>
      <dgm:spPr/>
      <dgm:t>
        <a:bodyPr/>
        <a:lstStyle/>
        <a:p>
          <a:endParaRPr lang="zh-TW" altLang="en-US"/>
        </a:p>
      </dgm:t>
    </dgm:pt>
    <dgm:pt modelId="{6EDCDDA1-B3DE-4E1C-8F75-BFAEF56CEB92}" type="sibTrans" cxnId="{8744F510-4E34-4940-8478-0D88B71AAD5E}">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3" custLinFactNeighborY="-723">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3">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3" custLinFactNeighborY="18454">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3" custScaleY="157977">
        <dgm:presLayoutVars>
          <dgm:bulletEnabled val="1"/>
        </dgm:presLayoutVars>
      </dgm:prSet>
      <dgm:spPr/>
      <dgm:t>
        <a:bodyPr/>
        <a:lstStyle/>
        <a:p>
          <a:endParaRPr lang="zh-TW" altLang="en-US"/>
        </a:p>
      </dgm:t>
    </dgm:pt>
    <dgm:pt modelId="{C19B12DD-41FF-451F-A13B-EDF39B614F43}" type="pres">
      <dgm:prSet presAssocID="{5F9E7954-6961-4305-97B9-71E35DD632C3}" presName="parentText" presStyleLbl="node1" presStyleIdx="2" presStyleCnt="3" custLinFactNeighborY="5628">
        <dgm:presLayoutVars>
          <dgm:chMax val="0"/>
          <dgm:bulletEnabled val="1"/>
        </dgm:presLayoutVars>
      </dgm:prSet>
      <dgm:spPr/>
      <dgm:t>
        <a:bodyPr/>
        <a:lstStyle/>
        <a:p>
          <a:endParaRPr lang="zh-TW" altLang="en-US"/>
        </a:p>
      </dgm:t>
    </dgm:pt>
    <dgm:pt modelId="{28EE2488-61D0-4A25-8FB7-AC596AB512FE}" type="pres">
      <dgm:prSet presAssocID="{5F9E7954-6961-4305-97B9-71E35DD632C3}" presName="childText" presStyleLbl="revTx" presStyleIdx="2" presStyleCnt="3">
        <dgm:presLayoutVars>
          <dgm:bulletEnabled val="1"/>
        </dgm:presLayoutVars>
      </dgm:prSet>
      <dgm:spPr/>
      <dgm:t>
        <a:bodyPr/>
        <a:lstStyle/>
        <a:p>
          <a:endParaRPr lang="zh-TW" altLang="en-US"/>
        </a:p>
      </dgm:t>
    </dgm:pt>
  </dgm:ptLst>
  <dgm:cxnLst>
    <dgm:cxn modelId="{A4228AE4-CFE3-4C07-89FD-A43B6FCDDEF6}" type="presOf" srcId="{E673B124-4CA6-40A2-82FE-DA3A19879A94}" destId="{4B1FACD4-7593-4D1A-B238-0389E105DFAA}" srcOrd="0" destOrd="4" presId="urn:microsoft.com/office/officeart/2005/8/layout/vList2"/>
    <dgm:cxn modelId="{FA663A26-C377-40C9-B26F-C0747C9487BA}" srcId="{5F9E7954-6961-4305-97B9-71E35DD632C3}" destId="{D95D0FFD-5B5A-429A-9AFB-477551D88BB0}" srcOrd="0" destOrd="0" parTransId="{44D7A08F-F678-42EE-A906-603E46410B43}" sibTransId="{52FF28E9-B4DD-4F20-B03B-89A2430F6A3A}"/>
    <dgm:cxn modelId="{4287F67F-8F50-46EE-94CA-22927B45C135}" type="presOf" srcId="{7D184C3E-C262-4437-9266-0C8976E7D50D}" destId="{E5A4F19B-191B-4CFA-A20B-5F653C44AC21}" srcOrd="0" destOrd="0" presId="urn:microsoft.com/office/officeart/2005/8/layout/vList2"/>
    <dgm:cxn modelId="{BDAF6658-3BD0-4A4D-B31D-59CBE1FACD09}" type="presOf" srcId="{6F2CEC95-488A-47B0-A6E6-817F6CD7D446}" destId="{4B1FACD4-7593-4D1A-B238-0389E105DFAA}" srcOrd="0" destOrd="1" presId="urn:microsoft.com/office/officeart/2005/8/layout/vList2"/>
    <dgm:cxn modelId="{A4887251-F42E-4F47-9EDC-A5DF185294E6}" type="presOf" srcId="{2C117CDC-2001-4881-9659-BBBCB7881751}" destId="{5B6934BA-4D9B-46B2-AF26-BE3CC0441806}" srcOrd="0" destOrd="0" presId="urn:microsoft.com/office/officeart/2005/8/layout/vList2"/>
    <dgm:cxn modelId="{76219CE9-D7E9-43BA-B356-41510A055AA9}" type="presOf" srcId="{D95D0FFD-5B5A-429A-9AFB-477551D88BB0}" destId="{28EE2488-61D0-4A25-8FB7-AC596AB512FE}" srcOrd="0" destOrd="0" presId="urn:microsoft.com/office/officeart/2005/8/layout/vList2"/>
    <dgm:cxn modelId="{AEBFE44D-2EEA-490F-90C1-A93731F815FF}" type="presOf" srcId="{22F1BB97-B2C0-4BD0-A44D-D089A4EF6848}" destId="{28EE2488-61D0-4A25-8FB7-AC596AB512FE}" srcOrd="0" destOrd="1" presId="urn:microsoft.com/office/officeart/2005/8/layout/vList2"/>
    <dgm:cxn modelId="{9FA0EF17-06DA-4740-B840-FE29E803D33E}" type="presOf" srcId="{593D1C71-0B91-4F97-9104-B58E8235B150}" destId="{4B1FACD4-7593-4D1A-B238-0389E105DFAA}" srcOrd="0" destOrd="0" presId="urn:microsoft.com/office/officeart/2005/8/layout/vList2"/>
    <dgm:cxn modelId="{8537EC29-9FF5-4C11-9E6E-709D493BD9F0}" srcId="{7D184C3E-C262-4437-9266-0C8976E7D50D}" destId="{233E0669-8CA9-48D3-BCDF-1C8A24FE64FC}" srcOrd="3" destOrd="0" parTransId="{D5EA8D8D-A73F-4C85-83B4-609D3D178D06}" sibTransId="{A7FE4335-E157-40AD-8ECF-769A3E79C79F}"/>
    <dgm:cxn modelId="{160F9E65-4E77-4461-9C86-203C6B709B6E}" srcId="{2C117CDC-2001-4881-9659-BBBCB7881751}" destId="{5F9E7954-6961-4305-97B9-71E35DD632C3}" srcOrd="2" destOrd="0" parTransId="{F78B34EC-45E3-4BE8-8905-14AE21AA73B7}" sibTransId="{82154C8B-60C6-4BCF-AF4C-42691F030076}"/>
    <dgm:cxn modelId="{93550082-A145-4218-979A-A84B11DD3C2B}" srcId="{5F9E7954-6961-4305-97B9-71E35DD632C3}" destId="{77167284-5EE5-46DB-9AC9-DC6380ADCCBF}" srcOrd="2" destOrd="0" parTransId="{0BC0CA7C-3C2A-46C8-8274-992C9B397546}" sibTransId="{5DC75ECA-1A8B-4264-ABB0-9E860A574403}"/>
    <dgm:cxn modelId="{690452EE-2180-4441-8B31-00003E5ED313}" srcId="{7D184C3E-C262-4437-9266-0C8976E7D50D}" destId="{E673B124-4CA6-40A2-82FE-DA3A19879A94}" srcOrd="4" destOrd="0" parTransId="{0883A371-0F34-44FA-A88C-FCB1B4AA7878}" sibTransId="{AFDA3605-EAF8-4E7C-83B1-F8B0A18CE097}"/>
    <dgm:cxn modelId="{DB693E96-933E-4D08-96B5-D1AB14DEB717}" srcId="{7D184C3E-C262-4437-9266-0C8976E7D50D}" destId="{593D1C71-0B91-4F97-9104-B58E8235B150}" srcOrd="0" destOrd="0" parTransId="{235AB7DD-30FD-4BAE-8C6D-336370770B3A}" sibTransId="{BDD1FD9B-E258-425E-A706-976C5EDDC6C6}"/>
    <dgm:cxn modelId="{AC31D05C-0919-464D-BC78-02D8B17EB783}" srcId="{7D184C3E-C262-4437-9266-0C8976E7D50D}" destId="{46CA2A8B-C15A-4F4E-99E1-111CDB8490E3}" srcOrd="2" destOrd="0" parTransId="{BDF17C7E-CE84-4012-9BE9-186A3F4B0D64}" sibTransId="{5B5B26D6-1F84-4A10-8004-CFD1FD47252D}"/>
    <dgm:cxn modelId="{B8F64A36-4FDE-46A9-9116-F2C4C65E2C33}" type="presOf" srcId="{46CA2A8B-C15A-4F4E-99E1-111CDB8490E3}" destId="{4B1FACD4-7593-4D1A-B238-0389E105DFAA}" srcOrd="0" destOrd="2" presId="urn:microsoft.com/office/officeart/2005/8/layout/vList2"/>
    <dgm:cxn modelId="{9FCEB4E4-5A42-4985-B34A-CB7C1A9F2861}" type="presOf" srcId="{646B03DA-D619-4768-9CCE-E21AA34C7293}" destId="{7199634C-3284-49CE-B29E-936BDCE1B304}" srcOrd="0" destOrd="1" presId="urn:microsoft.com/office/officeart/2005/8/layout/vList2"/>
    <dgm:cxn modelId="{3ECA9DAF-4D6F-441B-BBCD-5B29E5614708}" type="presOf" srcId="{4ED7A160-FFFA-48C3-9745-53B450180FA8}" destId="{4B1FACD4-7593-4D1A-B238-0389E105DFAA}" srcOrd="0" destOrd="5" presId="urn:microsoft.com/office/officeart/2005/8/layout/vList2"/>
    <dgm:cxn modelId="{F3BABF08-3222-456A-97B3-5925FE56A8D3}" srcId="{2C117CDC-2001-4881-9659-BBBCB7881751}" destId="{7D184C3E-C262-4437-9266-0C8976E7D50D}" srcOrd="0" destOrd="0" parTransId="{8FB91926-42ED-4119-98F9-89DB4CE66BA0}" sibTransId="{81034CF2-C47B-4C3E-812F-5AA249FA7BA5}"/>
    <dgm:cxn modelId="{D6BC4A7F-27A4-4413-88F2-5269405E2F19}" type="presOf" srcId="{77167284-5EE5-46DB-9AC9-DC6380ADCCBF}" destId="{28EE2488-61D0-4A25-8FB7-AC596AB512FE}" srcOrd="0" destOrd="2" presId="urn:microsoft.com/office/officeart/2005/8/layout/vList2"/>
    <dgm:cxn modelId="{B6C3D5AA-3331-4661-8402-2E59FC27C1A1}" type="presOf" srcId="{5F9E7954-6961-4305-97B9-71E35DD632C3}" destId="{C19B12DD-41FF-451F-A13B-EDF39B614F43}" srcOrd="0" destOrd="0" presId="urn:microsoft.com/office/officeart/2005/8/layout/vList2"/>
    <dgm:cxn modelId="{EF3E4075-86EB-48C5-8DD1-D0CFC556CDE2}" type="presOf" srcId="{233E0669-8CA9-48D3-BCDF-1C8A24FE64FC}" destId="{4B1FACD4-7593-4D1A-B238-0389E105DFAA}" srcOrd="0" destOrd="3" presId="urn:microsoft.com/office/officeart/2005/8/layout/vList2"/>
    <dgm:cxn modelId="{8744F510-4E34-4940-8478-0D88B71AAD5E}" srcId="{3734BF83-6BC7-4281-AF07-EE02848D4E93}" destId="{7224A98A-464A-476A-8028-BFDD3F4B495B}" srcOrd="0" destOrd="0" parTransId="{2A70D379-74E1-43AC-8B52-41190256D5D2}" sibTransId="{6EDCDDA1-B3DE-4E1C-8F75-BFAEF56CEB92}"/>
    <dgm:cxn modelId="{9BAD61CB-6922-4E7C-8D24-7FCA7BF04AFE}" srcId="{7D184C3E-C262-4437-9266-0C8976E7D50D}" destId="{4ED7A160-FFFA-48C3-9745-53B450180FA8}" srcOrd="5" destOrd="0" parTransId="{33F686B3-7002-4953-BEE1-EF83EF8AB42F}" sibTransId="{819765DE-68AE-4007-A8CD-14CBF9361DF6}"/>
    <dgm:cxn modelId="{8978A7A6-61CD-44ED-9127-E81C95F6C093}" srcId="{7D184C3E-C262-4437-9266-0C8976E7D50D}" destId="{6F2CEC95-488A-47B0-A6E6-817F6CD7D446}" srcOrd="1" destOrd="0" parTransId="{1DB14FA3-04D2-4F3B-B476-8289E7580FD0}" sibTransId="{A46E0F3A-F1A1-4CDB-A6BB-01711C35007E}"/>
    <dgm:cxn modelId="{E392614E-3564-4DCB-8821-16A57708B199}" srcId="{2C117CDC-2001-4881-9659-BBBCB7881751}" destId="{3734BF83-6BC7-4281-AF07-EE02848D4E93}" srcOrd="1" destOrd="0" parTransId="{2A56C076-C9CF-4BFD-8266-1AA4C939FBD1}" sibTransId="{E22E389B-5020-44A2-B190-BF01A788CED8}"/>
    <dgm:cxn modelId="{A73F7A49-7E7C-493D-8624-F27120128188}" type="presOf" srcId="{3734BF83-6BC7-4281-AF07-EE02848D4E93}" destId="{FEC02484-76C1-481C-B4EF-8F472D299990}" srcOrd="0" destOrd="0" presId="urn:microsoft.com/office/officeart/2005/8/layout/vList2"/>
    <dgm:cxn modelId="{9152DA6C-4D3E-4A63-848A-5E8D7799A447}" type="presOf" srcId="{7224A98A-464A-476A-8028-BFDD3F4B495B}" destId="{7199634C-3284-49CE-B29E-936BDCE1B304}" srcOrd="0" destOrd="0" presId="urn:microsoft.com/office/officeart/2005/8/layout/vList2"/>
    <dgm:cxn modelId="{5DCB8F3E-7BD0-4540-AFE3-2296F2FA13F4}" srcId="{3734BF83-6BC7-4281-AF07-EE02848D4E93}" destId="{646B03DA-D619-4768-9CCE-E21AA34C7293}" srcOrd="1" destOrd="0" parTransId="{A67E546D-44EF-49F9-AE69-94A6AEFBFDCA}" sibTransId="{CC361D97-FC92-4FD1-9A2F-B9CE815173FF}"/>
    <dgm:cxn modelId="{30B6C47C-1F39-4A87-89FB-EFF4A52CDBE7}" srcId="{5F9E7954-6961-4305-97B9-71E35DD632C3}" destId="{22F1BB97-B2C0-4BD0-A44D-D089A4EF6848}" srcOrd="1" destOrd="0" parTransId="{7768F230-0BC2-4F87-B724-9AAC4B5EAC98}" sibTransId="{0229AF69-70BD-46C7-A991-E5F461CFF7E3}"/>
    <dgm:cxn modelId="{AB6EF35A-5C97-4060-BC9A-0F46BA0C9BF4}" type="presParOf" srcId="{5B6934BA-4D9B-46B2-AF26-BE3CC0441806}" destId="{E5A4F19B-191B-4CFA-A20B-5F653C44AC21}" srcOrd="0" destOrd="0" presId="urn:microsoft.com/office/officeart/2005/8/layout/vList2"/>
    <dgm:cxn modelId="{43FE6429-D8FC-4D3C-B070-FBECF1BE48B3}" type="presParOf" srcId="{5B6934BA-4D9B-46B2-AF26-BE3CC0441806}" destId="{4B1FACD4-7593-4D1A-B238-0389E105DFAA}" srcOrd="1" destOrd="0" presId="urn:microsoft.com/office/officeart/2005/8/layout/vList2"/>
    <dgm:cxn modelId="{C653B09A-FD01-4E4F-9B16-E14DD7A19452}" type="presParOf" srcId="{5B6934BA-4D9B-46B2-AF26-BE3CC0441806}" destId="{FEC02484-76C1-481C-B4EF-8F472D299990}" srcOrd="2" destOrd="0" presId="urn:microsoft.com/office/officeart/2005/8/layout/vList2"/>
    <dgm:cxn modelId="{2EC120EE-2CFA-4066-B34E-663A4480EA73}" type="presParOf" srcId="{5B6934BA-4D9B-46B2-AF26-BE3CC0441806}" destId="{7199634C-3284-49CE-B29E-936BDCE1B304}" srcOrd="3" destOrd="0" presId="urn:microsoft.com/office/officeart/2005/8/layout/vList2"/>
    <dgm:cxn modelId="{5A672C3C-9465-402C-8F87-2F174244FF59}" type="presParOf" srcId="{5B6934BA-4D9B-46B2-AF26-BE3CC0441806}" destId="{C19B12DD-41FF-451F-A13B-EDF39B614F43}" srcOrd="4" destOrd="0" presId="urn:microsoft.com/office/officeart/2005/8/layout/vList2"/>
    <dgm:cxn modelId="{A16E42A5-652B-4F94-BF8D-338DD5A19028}" type="presParOf" srcId="{5B6934BA-4D9B-46B2-AF26-BE3CC0441806}" destId="{28EE2488-61D0-4A25-8FB7-AC596AB512FE}"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en-US" sz="2000" dirty="0" smtClean="0">
              <a:latin typeface="Times New Roman" panose="02020603050405020304" pitchFamily="18" charset="0"/>
              <a:cs typeface="Times New Roman" panose="02020603050405020304" pitchFamily="18" charset="0"/>
            </a:rPr>
            <a:t>Requirements for Applying for a Thesis Defense Examination</a:t>
          </a:r>
          <a:endParaRPr lang="zh-TW" altLang="en-US" sz="20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en-US" altLang="zh-TW" sz="2000" b="0" kern="1200"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Period for Conducting a Thesis Defense Examination </a:t>
          </a:r>
          <a:endParaRPr lang="en-US" altLang="zh-TW" sz="20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en-US" sz="1200" dirty="0" smtClean="0">
              <a:latin typeface="Times New Roman" panose="02020603050405020304" pitchFamily="18" charset="0"/>
              <a:cs typeface="Times New Roman" panose="02020603050405020304" pitchFamily="18" charset="0"/>
            </a:rPr>
            <a:t>Have studied for more than one semester in a master’s program, or more than three semesters in a doctoral program or an accelerated doctoral program; </a:t>
          </a:r>
          <a:endParaRPr lang="en-US" altLang="zh-TW" sz="12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lstStyle/>
        <a:p>
          <a:pPr marL="228600" lvl="1" indent="-228600" algn="l" defTabSz="8890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Thesis defense examinations shall be held once every semester. The dates will be set by each department in the period from the beginning of October to the end of January for the fall semester, and in the period from the beginning of April to the end of July for the spring semester. Exceptions to these limits can be granted on a case-by-case basis with the approval of the Dean of Academic Affairs. </a:t>
          </a: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74D293B0-5778-4D9C-A446-EE059B9D4347}">
      <dgm:prSet custT="1"/>
      <dgm:spPr/>
      <dgm:t>
        <a:bodyPr/>
        <a:lstStyle/>
        <a:p>
          <a:endParaRPr lang="zh-TW"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5AAB5AA1-A218-4D8D-B233-8F0B9B2FBF6E}" type="parTrans" cxnId="{3C248D9E-CA5A-4600-8B88-1DA1C41DC9B3}">
      <dgm:prSet/>
      <dgm:spPr/>
      <dgm:t>
        <a:bodyPr/>
        <a:lstStyle/>
        <a:p>
          <a:endParaRPr lang="zh-TW" altLang="en-US"/>
        </a:p>
      </dgm:t>
    </dgm:pt>
    <dgm:pt modelId="{BF0B2D80-EE3B-421D-989F-E5A4CBB4BCC8}" type="sibTrans" cxnId="{3C248D9E-CA5A-4600-8B88-1DA1C41DC9B3}">
      <dgm:prSet/>
      <dgm:spPr/>
      <dgm:t>
        <a:bodyPr/>
        <a:lstStyle/>
        <a:p>
          <a:endParaRPr lang="zh-TW" altLang="en-US"/>
        </a:p>
      </dgm:t>
    </dgm:pt>
    <dgm:pt modelId="{25548CDB-E0EC-4D98-A01C-5CEE3EB28187}">
      <dgm:prSet custT="1"/>
      <dgm:spPr/>
      <dgm:t>
        <a:bodyPr/>
        <a:lstStyle/>
        <a:p>
          <a:endParaRPr lang="en-US" altLang="zh-TW" sz="14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2DC2CA39-5F2A-4C2B-9007-1D437C8201C5}" type="parTrans" cxnId="{0E5E32EE-C63E-4EF6-BA9F-490142DC94AF}">
      <dgm:prSet/>
      <dgm:spPr/>
      <dgm:t>
        <a:bodyPr/>
        <a:lstStyle/>
        <a:p>
          <a:endParaRPr lang="zh-TW" altLang="en-US"/>
        </a:p>
      </dgm:t>
    </dgm:pt>
    <dgm:pt modelId="{624EB42D-DABF-497D-9B76-82B27DABF376}" type="sibTrans" cxnId="{0E5E32EE-C63E-4EF6-BA9F-490142DC94AF}">
      <dgm:prSet/>
      <dgm:spPr/>
      <dgm:t>
        <a:bodyPr/>
        <a:lstStyle/>
        <a:p>
          <a:endParaRPr lang="zh-TW" altLang="en-US"/>
        </a:p>
      </dgm:t>
    </dgm:pt>
    <dgm:pt modelId="{FD601152-7725-4345-AD0C-C98EB40F1CAD}">
      <dgm:prSet phldrT="[文字]" custT="1"/>
      <dgm:spPr/>
      <dgm:t>
        <a:bodyPr anchor="ctr"/>
        <a:lstStyle/>
        <a:p>
          <a:pPr marL="0" lvl="1" indent="0" algn="l" defTabSz="889000">
            <a:lnSpc>
              <a:spcPct val="90000"/>
            </a:lnSpc>
            <a:spcBef>
              <a:spcPct val="0"/>
            </a:spcBef>
            <a:spcAft>
              <a:spcPct val="20000"/>
            </a:spcAft>
            <a:buNone/>
          </a:pPr>
          <a:r>
            <a:rPr lang="en-US" sz="2000" kern="1200" dirty="0" smtClean="0">
              <a:latin typeface="Times New Roman" panose="02020603050405020304" pitchFamily="18" charset="0"/>
              <a:cs typeface="Times New Roman" panose="02020603050405020304" pitchFamily="18" charset="0"/>
            </a:rPr>
            <a:t>Rules and Precautions for Writing and Formatting Theses</a:t>
          </a:r>
          <a:endParaRPr lang="en-US"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80024712-36F3-4335-B729-9E587BCF8F7C}" type="parTrans" cxnId="{B18D9B00-B581-48F6-8011-EB429E253E1A}">
      <dgm:prSet/>
      <dgm:spPr/>
      <dgm:t>
        <a:bodyPr/>
        <a:lstStyle/>
        <a:p>
          <a:endParaRPr lang="zh-TW" altLang="en-US"/>
        </a:p>
      </dgm:t>
    </dgm:pt>
    <dgm:pt modelId="{CA9C5DCF-01B4-406D-BEDF-ABABF3FDC697}" type="sibTrans" cxnId="{B18D9B00-B581-48F6-8011-EB429E253E1A}">
      <dgm:prSet/>
      <dgm:spPr/>
      <dgm:t>
        <a:bodyPr/>
        <a:lstStyle/>
        <a:p>
          <a:endParaRPr lang="zh-TW" altLang="en-US"/>
        </a:p>
      </dgm:t>
    </dgm:pt>
    <dgm:pt modelId="{77824DB3-0173-40D6-B7A4-B60F052951F7}">
      <dgm:prSet phldrT="[文字]" custT="1"/>
      <dgm:spPr/>
      <dgm:t>
        <a:bodyPr anchor="ctr"/>
        <a:lstStyle/>
        <a:p>
          <a:pPr marL="228600" lvl="1" indent="-228600" algn="l" defTabSz="889000">
            <a:lnSpc>
              <a:spcPct val="90000"/>
            </a:lnSpc>
            <a:spcBef>
              <a:spcPct val="0"/>
            </a:spcBef>
            <a:spcAft>
              <a:spcPct val="20000"/>
            </a:spcAft>
            <a:buChar char="•"/>
          </a:pPr>
          <a:r>
            <a:rPr lang="en-US" altLang="zh-TW" sz="12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For more details, please refer to the following </a:t>
          </a:r>
          <a:r>
            <a:rPr lang="en-US" altLang="zh-TW" sz="14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URL:https://www.academic.ntust.edu.tw/var/file/48/1048/img/2628/796566983.pdf</a:t>
          </a: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76AFAD5-D851-4E6D-8C44-79DB59152303}" type="parTrans" cxnId="{E993A90C-AD4A-492B-BC6F-C6C8BDD27A8D}">
      <dgm:prSet/>
      <dgm:spPr/>
      <dgm:t>
        <a:bodyPr/>
        <a:lstStyle/>
        <a:p>
          <a:endParaRPr lang="zh-TW" altLang="en-US"/>
        </a:p>
      </dgm:t>
    </dgm:pt>
    <dgm:pt modelId="{04CEF8DE-79B9-4419-BB8B-15A1F6316A45}" type="sibTrans" cxnId="{E993A90C-AD4A-492B-BC6F-C6C8BDD27A8D}">
      <dgm:prSet/>
      <dgm:spPr/>
      <dgm:t>
        <a:bodyPr/>
        <a:lstStyle/>
        <a:p>
          <a:endParaRPr lang="zh-TW" altLang="en-US"/>
        </a:p>
      </dgm:t>
    </dgm:pt>
    <dgm:pt modelId="{A56EEDA7-FAC0-428D-9E38-11CC62DE1372}">
      <dgm:prSet/>
      <dgm:spPr/>
      <dgm:t>
        <a:bodyPr/>
        <a:lstStyle/>
        <a:p>
          <a:endParaRPr lang="zh-TW" altLang="en-US" sz="3600" dirty="0"/>
        </a:p>
      </dgm:t>
    </dgm:pt>
    <dgm:pt modelId="{4295EAED-0C3A-4141-B123-EB964FDC069A}" type="parTrans" cxnId="{F75845FE-9358-4FB2-8D55-F724DCD1ACAA}">
      <dgm:prSet/>
      <dgm:spPr/>
      <dgm:t>
        <a:bodyPr/>
        <a:lstStyle/>
        <a:p>
          <a:endParaRPr lang="zh-TW" altLang="en-US"/>
        </a:p>
      </dgm:t>
    </dgm:pt>
    <dgm:pt modelId="{DF91B9AE-DD35-4DC4-A9B3-04AB9EC0040E}" type="sibTrans" cxnId="{F75845FE-9358-4FB2-8D55-F724DCD1ACAA}">
      <dgm:prSet/>
      <dgm:spPr/>
      <dgm:t>
        <a:bodyPr/>
        <a:lstStyle/>
        <a:p>
          <a:endParaRPr lang="zh-TW" altLang="en-US"/>
        </a:p>
      </dgm:t>
    </dgm:pt>
    <dgm:pt modelId="{484314C8-5D8C-4D6B-B2B3-5FF8C0108D01}">
      <dgm:prSet custT="1"/>
      <dgm:spPr/>
      <dgm:t>
        <a:bodyPr/>
        <a:lstStyle/>
        <a:p>
          <a:r>
            <a:rPr lang="en-US" sz="1200" dirty="0" smtClean="0">
              <a:latin typeface="Times New Roman" panose="02020603050405020304" pitchFamily="18" charset="0"/>
              <a:cs typeface="Times New Roman" panose="02020603050405020304" pitchFamily="18" charset="0"/>
            </a:rPr>
            <a:t>Have met or will meet the course and graduation requirements of the department, graduate institute or degree program (hereafter referred to as “the department") in the current semester;</a:t>
          </a:r>
          <a:endParaRPr lang="zh-TW" sz="1200" dirty="0">
            <a:latin typeface="Times New Roman" panose="02020603050405020304" pitchFamily="18" charset="0"/>
            <a:cs typeface="Times New Roman" panose="02020603050405020304" pitchFamily="18" charset="0"/>
          </a:endParaRPr>
        </a:p>
      </dgm:t>
    </dgm:pt>
    <dgm:pt modelId="{70E4C252-A624-421F-8BFF-8420DE92407E}" type="parTrans" cxnId="{DC4B3D14-68F0-473E-8720-B935F0B72955}">
      <dgm:prSet/>
      <dgm:spPr/>
      <dgm:t>
        <a:bodyPr/>
        <a:lstStyle/>
        <a:p>
          <a:endParaRPr lang="zh-TW" altLang="en-US"/>
        </a:p>
      </dgm:t>
    </dgm:pt>
    <dgm:pt modelId="{61DB176F-3B10-4E69-B40F-350E8CB3AC3F}" type="sibTrans" cxnId="{DC4B3D14-68F0-473E-8720-B935F0B72955}">
      <dgm:prSet/>
      <dgm:spPr/>
      <dgm:t>
        <a:bodyPr/>
        <a:lstStyle/>
        <a:p>
          <a:endParaRPr lang="zh-TW" altLang="en-US"/>
        </a:p>
      </dgm:t>
    </dgm:pt>
    <dgm:pt modelId="{FDE4076A-A5D0-40E6-902B-7A47927DFBA8}">
      <dgm:prSet custT="1"/>
      <dgm:spPr/>
      <dgm:t>
        <a:bodyPr/>
        <a:lstStyle/>
        <a:p>
          <a:r>
            <a:rPr lang="en-US" sz="1200" dirty="0" smtClean="0">
              <a:latin typeface="Times New Roman" panose="02020603050405020304" pitchFamily="18" charset="0"/>
              <a:cs typeface="Times New Roman" panose="02020603050405020304" pitchFamily="18" charset="0"/>
            </a:rPr>
            <a:t>Have </a:t>
          </a:r>
          <a:r>
            <a:rPr lang="en-US" sz="1200" dirty="0" smtClean="0">
              <a:solidFill>
                <a:srgbClr val="FF0000"/>
              </a:solidFill>
              <a:latin typeface="Times New Roman" panose="02020603050405020304" pitchFamily="18" charset="0"/>
              <a:cs typeface="Times New Roman" panose="02020603050405020304" pitchFamily="18" charset="0"/>
            </a:rPr>
            <a:t>passed</a:t>
          </a:r>
          <a:r>
            <a:rPr lang="en-US" sz="1200" dirty="0" smtClean="0">
              <a:latin typeface="Times New Roman" panose="02020603050405020304" pitchFamily="18" charset="0"/>
              <a:cs typeface="Times New Roman" panose="02020603050405020304" pitchFamily="18" charset="0"/>
            </a:rPr>
            <a:t> an </a:t>
          </a:r>
          <a:r>
            <a:rPr lang="en-US" sz="1200" dirty="0" smtClean="0">
              <a:solidFill>
                <a:srgbClr val="FF0000"/>
              </a:solidFill>
              <a:latin typeface="Times New Roman" panose="02020603050405020304" pitchFamily="18" charset="0"/>
              <a:cs typeface="Times New Roman" panose="02020603050405020304" pitchFamily="18" charset="0"/>
            </a:rPr>
            <a:t>academic research ethics course </a:t>
          </a:r>
          <a:r>
            <a:rPr lang="en-US" sz="1200" dirty="0" smtClean="0">
              <a:latin typeface="Times New Roman" panose="02020603050405020304" pitchFamily="18" charset="0"/>
              <a:cs typeface="Times New Roman" panose="02020603050405020304" pitchFamily="18" charset="0"/>
            </a:rPr>
            <a:t>in accordance with the </a:t>
          </a:r>
          <a:r>
            <a:rPr lang="en-US" sz="1200" i="1" dirty="0" smtClean="0">
              <a:latin typeface="Times New Roman" panose="02020603050405020304" pitchFamily="18" charset="0"/>
              <a:cs typeface="Times New Roman" panose="02020603050405020304" pitchFamily="18" charset="0"/>
            </a:rPr>
            <a:t>Academic Research Ethics Implementation Rules;</a:t>
          </a:r>
          <a:endParaRPr lang="zh-TW" sz="1200" dirty="0">
            <a:latin typeface="Times New Roman" panose="02020603050405020304" pitchFamily="18" charset="0"/>
            <a:cs typeface="Times New Roman" panose="02020603050405020304" pitchFamily="18" charset="0"/>
          </a:endParaRPr>
        </a:p>
      </dgm:t>
    </dgm:pt>
    <dgm:pt modelId="{0B78D73A-CF1D-4E85-A5BE-C73FDE8D940B}" type="parTrans" cxnId="{B127CBC8-0D7B-45EE-A615-21311B949196}">
      <dgm:prSet/>
      <dgm:spPr/>
      <dgm:t>
        <a:bodyPr/>
        <a:lstStyle/>
        <a:p>
          <a:endParaRPr lang="zh-TW" altLang="en-US"/>
        </a:p>
      </dgm:t>
    </dgm:pt>
    <dgm:pt modelId="{BEB9896A-6622-4F61-A32A-597FB91335E7}" type="sibTrans" cxnId="{B127CBC8-0D7B-45EE-A615-21311B949196}">
      <dgm:prSet/>
      <dgm:spPr/>
      <dgm:t>
        <a:bodyPr/>
        <a:lstStyle/>
        <a:p>
          <a:endParaRPr lang="zh-TW" altLang="en-US"/>
        </a:p>
      </dgm:t>
    </dgm:pt>
    <dgm:pt modelId="{C47C2B78-8F88-40B9-AF0A-D0A3F460458E}">
      <dgm:prSet custT="1"/>
      <dgm:spPr/>
      <dgm:t>
        <a:bodyPr/>
        <a:lstStyle/>
        <a:p>
          <a:r>
            <a:rPr lang="en-US" sz="1200" dirty="0" smtClean="0">
              <a:latin typeface="Times New Roman" panose="02020603050405020304" pitchFamily="18" charset="0"/>
              <a:cs typeface="Times New Roman" panose="02020603050405020304" pitchFamily="18" charset="0"/>
            </a:rPr>
            <a:t>Have finished the first draft of their thesis, and </a:t>
          </a:r>
          <a:r>
            <a:rPr lang="en-US" sz="1200" dirty="0" smtClean="0">
              <a:solidFill>
                <a:srgbClr val="FF0000"/>
              </a:solidFill>
              <a:latin typeface="Times New Roman" panose="02020603050405020304" pitchFamily="18" charset="0"/>
              <a:cs typeface="Times New Roman" panose="02020603050405020304" pitchFamily="18" charset="0"/>
            </a:rPr>
            <a:t>the thesis topic and research objectives have been confirmed by the department </a:t>
          </a:r>
          <a:r>
            <a:rPr lang="en-US" sz="1200" dirty="0" smtClean="0">
              <a:latin typeface="Times New Roman" panose="02020603050405020304" pitchFamily="18" charset="0"/>
              <a:cs typeface="Times New Roman" panose="02020603050405020304" pitchFamily="18" charset="0"/>
            </a:rPr>
            <a:t>to be in line with the department’s academic field of expertise. </a:t>
          </a:r>
          <a:endParaRPr lang="zh-TW" sz="1200" dirty="0">
            <a:latin typeface="Times New Roman" panose="02020603050405020304" pitchFamily="18" charset="0"/>
            <a:cs typeface="Times New Roman" panose="02020603050405020304" pitchFamily="18" charset="0"/>
          </a:endParaRPr>
        </a:p>
      </dgm:t>
    </dgm:pt>
    <dgm:pt modelId="{F8A96D1E-403C-4D65-93C5-19220D9A2842}" type="parTrans" cxnId="{E63D5E54-9058-4C4D-BF60-4D41191DA5ED}">
      <dgm:prSet/>
      <dgm:spPr/>
      <dgm:t>
        <a:bodyPr/>
        <a:lstStyle/>
        <a:p>
          <a:endParaRPr lang="zh-TW" altLang="en-US"/>
        </a:p>
      </dgm:t>
    </dgm:pt>
    <dgm:pt modelId="{59B38F16-803C-4968-96ED-E69A728479BF}" type="sibTrans" cxnId="{E63D5E54-9058-4C4D-BF60-4D41191DA5ED}">
      <dgm:prSet/>
      <dgm:spPr/>
      <dgm:t>
        <a:bodyPr/>
        <a:lstStyle/>
        <a:p>
          <a:endParaRPr lang="zh-TW" altLang="en-US"/>
        </a:p>
      </dgm:t>
    </dgm:pt>
    <dgm:pt modelId="{B9D4AB1C-CBFD-4C02-A94E-692AD5845823}">
      <dgm:prSet custT="1"/>
      <dgm:spPr/>
      <dgm:t>
        <a:bodyPr/>
        <a:lstStyle/>
        <a:p>
          <a:r>
            <a:rPr lang="en-US" sz="1200" dirty="0" smtClean="0">
              <a:latin typeface="Times New Roman" panose="02020603050405020304" pitchFamily="18" charset="0"/>
              <a:cs typeface="Times New Roman" panose="02020603050405020304" pitchFamily="18" charset="0"/>
            </a:rPr>
            <a:t>Have passed a Ph.D. qualification examination (for doctoral program students).</a:t>
          </a:r>
          <a:endParaRPr lang="zh-TW" sz="1200" dirty="0">
            <a:latin typeface="Times New Roman" panose="02020603050405020304" pitchFamily="18" charset="0"/>
            <a:cs typeface="Times New Roman" panose="02020603050405020304" pitchFamily="18" charset="0"/>
          </a:endParaRPr>
        </a:p>
      </dgm:t>
    </dgm:pt>
    <dgm:pt modelId="{CA4F3830-68C8-4FD8-9315-4B0B05413881}" type="parTrans" cxnId="{50C5E750-0F63-4200-83FB-E33C06DD879C}">
      <dgm:prSet/>
      <dgm:spPr/>
      <dgm:t>
        <a:bodyPr/>
        <a:lstStyle/>
        <a:p>
          <a:endParaRPr lang="zh-TW" altLang="en-US"/>
        </a:p>
      </dgm:t>
    </dgm:pt>
    <dgm:pt modelId="{C7806550-39EB-4E31-BA59-6DF4B66363E3}" type="sibTrans" cxnId="{50C5E750-0F63-4200-83FB-E33C06DD879C}">
      <dgm:prSet/>
      <dgm:spPr/>
      <dgm:t>
        <a:bodyPr/>
        <a:lstStyle/>
        <a:p>
          <a:endParaRPr lang="zh-TW" altLang="en-US"/>
        </a:p>
      </dgm:t>
    </dgm:pt>
    <dgm:pt modelId="{DCFCF3D8-D138-4BB8-A6A6-1CF9631C4AE9}">
      <dgm:prSet phldrT="[文字]" custT="1"/>
      <dgm:spPr/>
      <dgm:t>
        <a:bodyPr anchor="ctr"/>
        <a:lstStyle/>
        <a:p>
          <a:pPr marL="228600" lvl="1" indent="-228600" algn="l" defTabSz="889000">
            <a:lnSpc>
              <a:spcPct val="90000"/>
            </a:lnSpc>
            <a:spcBef>
              <a:spcPct val="0"/>
            </a:spcBef>
            <a:spcAft>
              <a:spcPct val="20000"/>
            </a:spcAft>
            <a:buChar char="•"/>
          </a:pP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5040A32-8108-4CFA-B262-BD7D7BEF0B24}" type="parTrans" cxnId="{2FE8ACCC-3324-4C48-A7D4-D6036E0DBF2B}">
      <dgm:prSet/>
      <dgm:spPr/>
    </dgm:pt>
    <dgm:pt modelId="{17058446-243C-44FB-921A-C9BA4D144FA3}" type="sibTrans" cxnId="{2FE8ACCC-3324-4C48-A7D4-D6036E0DBF2B}">
      <dgm:prSet/>
      <dgm:spPr/>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3" custLinFactNeighborX="1013" custLinFactNeighborY="-8988">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3">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3" custLinFactNeighborX="281" custLinFactNeighborY="-5216">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3" custScaleY="110525">
        <dgm:presLayoutVars>
          <dgm:bulletEnabled val="1"/>
        </dgm:presLayoutVars>
      </dgm:prSet>
      <dgm:spPr/>
      <dgm:t>
        <a:bodyPr/>
        <a:lstStyle/>
        <a:p>
          <a:endParaRPr lang="zh-TW" altLang="en-US"/>
        </a:p>
      </dgm:t>
    </dgm:pt>
    <dgm:pt modelId="{4D4EE0B0-6968-4B33-84B6-5408BF0BFC89}" type="pres">
      <dgm:prSet presAssocID="{FD601152-7725-4345-AD0C-C98EB40F1CAD}" presName="parentText" presStyleLbl="node1" presStyleIdx="2" presStyleCnt="3">
        <dgm:presLayoutVars>
          <dgm:chMax val="0"/>
          <dgm:bulletEnabled val="1"/>
        </dgm:presLayoutVars>
      </dgm:prSet>
      <dgm:spPr/>
      <dgm:t>
        <a:bodyPr/>
        <a:lstStyle/>
        <a:p>
          <a:endParaRPr lang="zh-TW" altLang="en-US"/>
        </a:p>
      </dgm:t>
    </dgm:pt>
    <dgm:pt modelId="{F0295074-44F6-44CD-B81A-A3F01B7C969B}" type="pres">
      <dgm:prSet presAssocID="{FD601152-7725-4345-AD0C-C98EB40F1CAD}" presName="childText" presStyleLbl="revTx" presStyleIdx="2" presStyleCnt="3">
        <dgm:presLayoutVars>
          <dgm:bulletEnabled val="1"/>
        </dgm:presLayoutVars>
      </dgm:prSet>
      <dgm:spPr/>
      <dgm:t>
        <a:bodyPr/>
        <a:lstStyle/>
        <a:p>
          <a:endParaRPr lang="zh-TW" altLang="en-US"/>
        </a:p>
      </dgm:t>
    </dgm:pt>
  </dgm:ptLst>
  <dgm:cxnLst>
    <dgm:cxn modelId="{46A055B2-579B-4B8D-8E79-25895D123011}" type="presOf" srcId="{593D1C71-0B91-4F97-9104-B58E8235B150}" destId="{4B1FACD4-7593-4D1A-B238-0389E105DFAA}" srcOrd="0" destOrd="1" presId="urn:microsoft.com/office/officeart/2005/8/layout/vList2"/>
    <dgm:cxn modelId="{1750D3A3-A86E-41D0-8CD8-B26C7EA823B9}" type="presOf" srcId="{3734BF83-6BC7-4281-AF07-EE02848D4E93}" destId="{FEC02484-76C1-481C-B4EF-8F472D299990}" srcOrd="0" destOrd="0" presId="urn:microsoft.com/office/officeart/2005/8/layout/vList2"/>
    <dgm:cxn modelId="{8C8EEFE0-FAE5-4F89-97F6-B134E077EC8A}" type="presOf" srcId="{25548CDB-E0EC-4D98-A01C-5CEE3EB28187}" destId="{4B1FACD4-7593-4D1A-B238-0389E105DFAA}" srcOrd="0" destOrd="0" presId="urn:microsoft.com/office/officeart/2005/8/layout/vList2"/>
    <dgm:cxn modelId="{87E84E93-8C32-42A1-9DF0-CCE8F9DE6034}" type="presOf" srcId="{7D184C3E-C262-4437-9266-0C8976E7D50D}" destId="{E5A4F19B-191B-4CFA-A20B-5F653C44AC21}" srcOrd="0" destOrd="0" presId="urn:microsoft.com/office/officeart/2005/8/layout/vList2"/>
    <dgm:cxn modelId="{3C248D9E-CA5A-4600-8B88-1DA1C41DC9B3}" srcId="{7D184C3E-C262-4437-9266-0C8976E7D50D}" destId="{74D293B0-5778-4D9C-A446-EE059B9D4347}" srcOrd="6" destOrd="0" parTransId="{5AAB5AA1-A218-4D8D-B233-8F0B9B2FBF6E}" sibTransId="{BF0B2D80-EE3B-421D-989F-E5A4CBB4BCC8}"/>
    <dgm:cxn modelId="{17DA150D-B35D-4B5B-8269-CFBF0DB30CE8}" type="presOf" srcId="{FDE4076A-A5D0-40E6-902B-7A47927DFBA8}" destId="{4B1FACD4-7593-4D1A-B238-0389E105DFAA}" srcOrd="0" destOrd="3" presId="urn:microsoft.com/office/officeart/2005/8/layout/vList2"/>
    <dgm:cxn modelId="{B52AF7F0-64A3-4F9E-BA9F-A0919EA82540}" type="presOf" srcId="{74D293B0-5778-4D9C-A446-EE059B9D4347}" destId="{4B1FACD4-7593-4D1A-B238-0389E105DFAA}" srcOrd="0" destOrd="6" presId="urn:microsoft.com/office/officeart/2005/8/layout/vList2"/>
    <dgm:cxn modelId="{0E5E32EE-C63E-4EF6-BA9F-490142DC94AF}" srcId="{7D184C3E-C262-4437-9266-0C8976E7D50D}" destId="{25548CDB-E0EC-4D98-A01C-5CEE3EB28187}" srcOrd="0" destOrd="0" parTransId="{2DC2CA39-5F2A-4C2B-9007-1D437C8201C5}" sibTransId="{624EB42D-DABF-497D-9B76-82B27DABF376}"/>
    <dgm:cxn modelId="{2AF6EA5D-AFAF-4D2C-AABB-8AAE0C9EFE70}" type="presOf" srcId="{FD601152-7725-4345-AD0C-C98EB40F1CAD}" destId="{4D4EE0B0-6968-4B33-84B6-5408BF0BFC89}" srcOrd="0" destOrd="0" presId="urn:microsoft.com/office/officeart/2005/8/layout/vList2"/>
    <dgm:cxn modelId="{E829FFEF-F199-4BD4-8B20-33935E173562}" srcId="{3734BF83-6BC7-4281-AF07-EE02848D4E93}" destId="{94C39F1A-B601-4F53-A8D7-4C863B940AC3}" srcOrd="0" destOrd="0" parTransId="{CCCEABE4-9576-47A7-AF1A-C93C4A9F7B63}" sibTransId="{12F5612C-69DD-4B4A-A945-9072020E64CD}"/>
    <dgm:cxn modelId="{1CD74420-EAA7-4AB9-AE6A-376A7BEC6A33}" type="presOf" srcId="{C47C2B78-8F88-40B9-AF0A-D0A3F460458E}" destId="{4B1FACD4-7593-4D1A-B238-0389E105DFAA}" srcOrd="0" destOrd="4" presId="urn:microsoft.com/office/officeart/2005/8/layout/vList2"/>
    <dgm:cxn modelId="{F3BABF08-3222-456A-97B3-5925FE56A8D3}" srcId="{2C117CDC-2001-4881-9659-BBBCB7881751}" destId="{7D184C3E-C262-4437-9266-0C8976E7D50D}" srcOrd="0" destOrd="0" parTransId="{8FB91926-42ED-4119-98F9-89DB4CE66BA0}" sibTransId="{81034CF2-C47B-4C3E-812F-5AA249FA7BA5}"/>
    <dgm:cxn modelId="{E63D5E54-9058-4C4D-BF60-4D41191DA5ED}" srcId="{7D184C3E-C262-4437-9266-0C8976E7D50D}" destId="{C47C2B78-8F88-40B9-AF0A-D0A3F460458E}" srcOrd="4" destOrd="0" parTransId="{F8A96D1E-403C-4D65-93C5-19220D9A2842}" sibTransId="{59B38F16-803C-4968-96ED-E69A728479BF}"/>
    <dgm:cxn modelId="{1D8C22BF-EB61-42F7-B210-A40FC63B3127}" type="presOf" srcId="{A56EEDA7-FAC0-428D-9E38-11CC62DE1372}" destId="{F0295074-44F6-44CD-B81A-A3F01B7C969B}" srcOrd="0" destOrd="2" presId="urn:microsoft.com/office/officeart/2005/8/layout/vList2"/>
    <dgm:cxn modelId="{97FF2216-A2F7-4ED0-B863-A1D0FC3FE1D8}" type="presOf" srcId="{77824DB3-0173-40D6-B7A4-B60F052951F7}" destId="{F0295074-44F6-44CD-B81A-A3F01B7C969B}" srcOrd="0" destOrd="0" presId="urn:microsoft.com/office/officeart/2005/8/layout/vList2"/>
    <dgm:cxn modelId="{50C5E750-0F63-4200-83FB-E33C06DD879C}" srcId="{7D184C3E-C262-4437-9266-0C8976E7D50D}" destId="{B9D4AB1C-CBFD-4C02-A94E-692AD5845823}" srcOrd="5" destOrd="0" parTransId="{CA4F3830-68C8-4FD8-9315-4B0B05413881}" sibTransId="{C7806550-39EB-4E31-BA59-6DF4B66363E3}"/>
    <dgm:cxn modelId="{5A431BBB-5620-462C-8D54-89F5D8EEAC85}" type="presOf" srcId="{94C39F1A-B601-4F53-A8D7-4C863B940AC3}" destId="{7199634C-3284-49CE-B29E-936BDCE1B304}" srcOrd="0" destOrd="0" presId="urn:microsoft.com/office/officeart/2005/8/layout/vList2"/>
    <dgm:cxn modelId="{2FE8ACCC-3324-4C48-A7D4-D6036E0DBF2B}" srcId="{FD601152-7725-4345-AD0C-C98EB40F1CAD}" destId="{DCFCF3D8-D138-4BB8-A6A6-1CF9631C4AE9}" srcOrd="1" destOrd="0" parTransId="{95040A32-8108-4CFA-B262-BD7D7BEF0B24}" sibTransId="{17058446-243C-44FB-921A-C9BA4D144FA3}"/>
    <dgm:cxn modelId="{DB693E96-933E-4D08-96B5-D1AB14DEB717}" srcId="{7D184C3E-C262-4437-9266-0C8976E7D50D}" destId="{593D1C71-0B91-4F97-9104-B58E8235B150}" srcOrd="1" destOrd="0" parTransId="{235AB7DD-30FD-4BAE-8C6D-336370770B3A}" sibTransId="{BDD1FD9B-E258-425E-A706-976C5EDDC6C6}"/>
    <dgm:cxn modelId="{52EFBD69-7D62-4125-AC07-1F19CBA2607F}" type="presOf" srcId="{B9D4AB1C-CBFD-4C02-A94E-692AD5845823}" destId="{4B1FACD4-7593-4D1A-B238-0389E105DFAA}" srcOrd="0" destOrd="5" presId="urn:microsoft.com/office/officeart/2005/8/layout/vList2"/>
    <dgm:cxn modelId="{E392614E-3564-4DCB-8821-16A57708B199}" srcId="{2C117CDC-2001-4881-9659-BBBCB7881751}" destId="{3734BF83-6BC7-4281-AF07-EE02848D4E93}" srcOrd="1" destOrd="0" parTransId="{2A56C076-C9CF-4BFD-8266-1AA4C939FBD1}" sibTransId="{E22E389B-5020-44A2-B190-BF01A788CED8}"/>
    <dgm:cxn modelId="{DC4B3D14-68F0-473E-8720-B935F0B72955}" srcId="{7D184C3E-C262-4437-9266-0C8976E7D50D}" destId="{484314C8-5D8C-4D6B-B2B3-5FF8C0108D01}" srcOrd="2" destOrd="0" parTransId="{70E4C252-A624-421F-8BFF-8420DE92407E}" sibTransId="{61DB176F-3B10-4E69-B40F-350E8CB3AC3F}"/>
    <dgm:cxn modelId="{8400C7ED-F261-4104-80FE-00F4CDE951EB}" type="presOf" srcId="{DCFCF3D8-D138-4BB8-A6A6-1CF9631C4AE9}" destId="{F0295074-44F6-44CD-B81A-A3F01B7C969B}" srcOrd="0" destOrd="1" presId="urn:microsoft.com/office/officeart/2005/8/layout/vList2"/>
    <dgm:cxn modelId="{A4887251-F42E-4F47-9EDC-A5DF185294E6}" type="presOf" srcId="{2C117CDC-2001-4881-9659-BBBCB7881751}" destId="{5B6934BA-4D9B-46B2-AF26-BE3CC0441806}" srcOrd="0" destOrd="0" presId="urn:microsoft.com/office/officeart/2005/8/layout/vList2"/>
    <dgm:cxn modelId="{E993A90C-AD4A-492B-BC6F-C6C8BDD27A8D}" srcId="{FD601152-7725-4345-AD0C-C98EB40F1CAD}" destId="{77824DB3-0173-40D6-B7A4-B60F052951F7}" srcOrd="0" destOrd="0" parTransId="{F76AFAD5-D851-4E6D-8C44-79DB59152303}" sibTransId="{04CEF8DE-79B9-4419-BB8B-15A1F6316A45}"/>
    <dgm:cxn modelId="{B127CBC8-0D7B-45EE-A615-21311B949196}" srcId="{7D184C3E-C262-4437-9266-0C8976E7D50D}" destId="{FDE4076A-A5D0-40E6-902B-7A47927DFBA8}" srcOrd="3" destOrd="0" parTransId="{0B78D73A-CF1D-4E85-A5BE-C73FDE8D940B}" sibTransId="{BEB9896A-6622-4F61-A32A-597FB91335E7}"/>
    <dgm:cxn modelId="{F75845FE-9358-4FB2-8D55-F724DCD1ACAA}" srcId="{FD601152-7725-4345-AD0C-C98EB40F1CAD}" destId="{A56EEDA7-FAC0-428D-9E38-11CC62DE1372}" srcOrd="2" destOrd="0" parTransId="{4295EAED-0C3A-4141-B123-EB964FDC069A}" sibTransId="{DF91B9AE-DD35-4DC4-A9B3-04AB9EC0040E}"/>
    <dgm:cxn modelId="{B18D9B00-B581-48F6-8011-EB429E253E1A}" srcId="{2C117CDC-2001-4881-9659-BBBCB7881751}" destId="{FD601152-7725-4345-AD0C-C98EB40F1CAD}" srcOrd="2" destOrd="0" parTransId="{80024712-36F3-4335-B729-9E587BCF8F7C}" sibTransId="{CA9C5DCF-01B4-406D-BEDF-ABABF3FDC697}"/>
    <dgm:cxn modelId="{39AC3502-BCCE-4B21-9DFF-91DECAE1F3C6}" type="presOf" srcId="{484314C8-5D8C-4D6B-B2B3-5FF8C0108D01}" destId="{4B1FACD4-7593-4D1A-B238-0389E105DFAA}" srcOrd="0" destOrd="2" presId="urn:microsoft.com/office/officeart/2005/8/layout/vList2"/>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 modelId="{EFE75178-35B7-4EE6-83B6-2D6E3D191871}" type="presParOf" srcId="{5B6934BA-4D9B-46B2-AF26-BE3CC0441806}" destId="{4D4EE0B0-6968-4B33-84B6-5408BF0BFC89}" srcOrd="4" destOrd="0" presId="urn:microsoft.com/office/officeart/2005/8/layout/vList2"/>
    <dgm:cxn modelId="{9BD4A1B1-351C-4CBA-82F0-0D4052ADC455}" type="presParOf" srcId="{5B6934BA-4D9B-46B2-AF26-BE3CC0441806}" destId="{F0295074-44F6-44CD-B81A-A3F01B7C969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117CDC-2001-4881-9659-BBBCB78817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TW" altLang="en-US"/>
        </a:p>
      </dgm:t>
    </dgm:pt>
    <dgm:pt modelId="{7D184C3E-C262-4437-9266-0C8976E7D50D}">
      <dgm:prSet phldrT="[文字]" custT="1"/>
      <dgm:spPr/>
      <dgm:t>
        <a:bodyPr/>
        <a:lstStyle/>
        <a:p>
          <a:r>
            <a:rPr lang="en-US" altLang="en-US" sz="2600" b="0" dirty="0" smtClean="0">
              <a:latin typeface="Times New Roman" panose="02020603050405020304" pitchFamily="18" charset="0"/>
              <a:ea typeface="標楷體" panose="03000509000000000000" pitchFamily="65" charset="-120"/>
              <a:cs typeface="Times New Roman" panose="02020603050405020304" pitchFamily="18" charset="0"/>
            </a:rPr>
            <a:t>Committee Members of the Degree Examination</a:t>
          </a:r>
          <a:endParaRPr lang="zh-TW" altLang="en-US" sz="2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FB91926-42ED-4119-98F9-89DB4CE66BA0}" type="parTrans" cxnId="{F3BABF08-3222-456A-97B3-5925FE56A8D3}">
      <dgm:prSet/>
      <dgm:spPr/>
      <dgm:t>
        <a:bodyPr/>
        <a:lstStyle/>
        <a:p>
          <a:endParaRPr lang="zh-TW" altLang="en-US" b="0"/>
        </a:p>
      </dgm:t>
    </dgm:pt>
    <dgm:pt modelId="{81034CF2-C47B-4C3E-812F-5AA249FA7BA5}" type="sibTrans" cxnId="{F3BABF08-3222-456A-97B3-5925FE56A8D3}">
      <dgm:prSet/>
      <dgm:spPr/>
      <dgm:t>
        <a:bodyPr/>
        <a:lstStyle/>
        <a:p>
          <a:endParaRPr lang="zh-TW" altLang="en-US" b="0"/>
        </a:p>
      </dgm:t>
    </dgm:pt>
    <dgm:pt modelId="{3734BF83-6BC7-4281-AF07-EE02848D4E93}">
      <dgm:prSet custT="1"/>
      <dgm:spPr/>
      <dgm:t>
        <a:bodyPr/>
        <a:lstStyle/>
        <a:p>
          <a:pPr marL="0" lvl="0" indent="0" algn="l" defTabSz="1155700">
            <a:lnSpc>
              <a:spcPct val="90000"/>
            </a:lnSpc>
            <a:spcBef>
              <a:spcPct val="0"/>
            </a:spcBef>
            <a:spcAft>
              <a:spcPct val="35000"/>
            </a:spcAft>
            <a:buNone/>
          </a:pPr>
          <a:r>
            <a:rPr lang="en-US" altLang="zh-TW" sz="2600" b="0" kern="1200"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Graduation</a:t>
          </a:r>
          <a:endParaRPr lang="en-US" altLang="zh-TW" sz="26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A56C076-C9CF-4BFD-8266-1AA4C939FBD1}" type="parTrans" cxnId="{E392614E-3564-4DCB-8821-16A57708B199}">
      <dgm:prSet/>
      <dgm:spPr/>
      <dgm:t>
        <a:bodyPr/>
        <a:lstStyle/>
        <a:p>
          <a:endParaRPr lang="zh-TW" altLang="en-US" b="0"/>
        </a:p>
      </dgm:t>
    </dgm:pt>
    <dgm:pt modelId="{E22E389B-5020-44A2-B190-BF01A788CED8}" type="sibTrans" cxnId="{E392614E-3564-4DCB-8821-16A57708B199}">
      <dgm:prSet/>
      <dgm:spPr/>
      <dgm:t>
        <a:bodyPr/>
        <a:lstStyle/>
        <a:p>
          <a:endParaRPr lang="zh-TW" altLang="en-US" b="0"/>
        </a:p>
      </dgm:t>
    </dgm:pt>
    <dgm:pt modelId="{593D1C71-0B91-4F97-9104-B58E8235B150}">
      <dgm:prSet custT="1"/>
      <dgm:spPr/>
      <dgm:t>
        <a:bodyPr/>
        <a:lstStyle/>
        <a:p>
          <a:r>
            <a:rPr lang="en-US" altLang="en-US" sz="1400" b="0" dirty="0" smtClean="0">
              <a:latin typeface="Times New Roman" panose="02020603050405020304" pitchFamily="18" charset="0"/>
              <a:ea typeface="標楷體" panose="03000509000000000000" pitchFamily="65" charset="-120"/>
              <a:cs typeface="Times New Roman" panose="02020603050405020304" pitchFamily="18" charset="0"/>
            </a:rPr>
            <a:t>Graduate students are required to confirm the committee members for their thesis/dissertation examination with their supervising professor prior to the degree examination. S</a:t>
          </a:r>
          <a:r>
            <a:rPr lang="en-US" sz="1400" dirty="0" smtClean="0">
              <a:latin typeface="Times New Roman" panose="02020603050405020304" pitchFamily="18" charset="0"/>
              <a:cs typeface="Times New Roman" panose="02020603050405020304" pitchFamily="18" charset="0"/>
            </a:rPr>
            <a:t>tudents have to log into the "Thesis/Dissertation and Advisor Information System" to register the degree examination committee members, print respective forms, and submit the degree exam application to their department in accordance with the department’s regulations. </a:t>
          </a:r>
          <a:endParaRPr lang="en-US" altLang="zh-TW" sz="14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35AB7DD-30FD-4BAE-8C6D-336370770B3A}" type="parTrans" cxnId="{DB693E96-933E-4D08-96B5-D1AB14DEB717}">
      <dgm:prSet/>
      <dgm:spPr/>
      <dgm:t>
        <a:bodyPr/>
        <a:lstStyle/>
        <a:p>
          <a:endParaRPr lang="zh-TW" altLang="en-US" b="0"/>
        </a:p>
      </dgm:t>
    </dgm:pt>
    <dgm:pt modelId="{BDD1FD9B-E258-425E-A706-976C5EDDC6C6}" type="sibTrans" cxnId="{DB693E96-933E-4D08-96B5-D1AB14DEB717}">
      <dgm:prSet/>
      <dgm:spPr/>
      <dgm:t>
        <a:bodyPr/>
        <a:lstStyle/>
        <a:p>
          <a:endParaRPr lang="zh-TW" altLang="en-US" b="0"/>
        </a:p>
      </dgm:t>
    </dgm:pt>
    <dgm:pt modelId="{94C39F1A-B601-4F53-A8D7-4C863B940AC3}">
      <dgm:prSet phldrT="[文字]" custT="1"/>
      <dgm:spPr/>
      <dgm:t>
        <a:bodyPr/>
        <a:lstStyle/>
        <a:p>
          <a:pPr marL="0" lvl="1" indent="0" algn="l" defTabSz="889000">
            <a:lnSpc>
              <a:spcPct val="90000"/>
            </a:lnSpc>
            <a:spcBef>
              <a:spcPct val="0"/>
            </a:spcBef>
            <a:spcAft>
              <a:spcPct val="20000"/>
            </a:spcAft>
            <a:buNone/>
          </a:pPr>
          <a:r>
            <a:rPr lang="en-US" sz="1400" kern="1200" dirty="0" smtClean="0">
              <a:latin typeface="Times New Roman" panose="02020603050405020304" pitchFamily="18" charset="0"/>
              <a:cs typeface="Times New Roman" panose="02020603050405020304" pitchFamily="18" charset="0"/>
            </a:rPr>
            <a:t>The submission deadline for the final draft (including hard copies and electronic files) of the thesis, written reports, technical reports, or professional practice reports is the deadline of the registration for the defense examination of the following semester. Students, who miss this deadline for submitting their thesis but have not yet exceeded their maximum period of study, shall register for the following semester and submit their thesis before the deadline for that semester to be eligible for graduation in that semester. Those students who miss the deadline for submitting their thesis and have reached the limit of their maximum period of study will be deemed to have failed their thesis defense examination and are required to withdraw from the university.</a:t>
          </a:r>
          <a:endPar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CEABE4-9576-47A7-AF1A-C93C4A9F7B63}" type="parTrans" cxnId="{E829FFEF-F199-4BD4-8B20-33935E173562}">
      <dgm:prSet/>
      <dgm:spPr/>
      <dgm:t>
        <a:bodyPr/>
        <a:lstStyle/>
        <a:p>
          <a:endParaRPr lang="zh-TW" altLang="en-US" b="0"/>
        </a:p>
      </dgm:t>
    </dgm:pt>
    <dgm:pt modelId="{12F5612C-69DD-4B4A-A945-9072020E64CD}" type="sibTrans" cxnId="{E829FFEF-F199-4BD4-8B20-33935E173562}">
      <dgm:prSet/>
      <dgm:spPr/>
      <dgm:t>
        <a:bodyPr/>
        <a:lstStyle/>
        <a:p>
          <a:endParaRPr lang="zh-TW" altLang="en-US" b="0"/>
        </a:p>
      </dgm:t>
    </dgm:pt>
    <dgm:pt modelId="{4ED7A160-FFFA-48C3-9745-53B450180FA8}">
      <dgm:prSet custT="1"/>
      <dgm:spPr/>
      <dgm:t>
        <a:bodyPr/>
        <a:lstStyle/>
        <a:p>
          <a:endParaRPr lang="en-US" altLang="zh-TW" sz="18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819765DE-68AE-4007-A8CD-14CBF9361DF6}" type="sibTrans" cxnId="{9BAD61CB-6922-4E7C-8D24-7FCA7BF04AFE}">
      <dgm:prSet/>
      <dgm:spPr/>
      <dgm:t>
        <a:bodyPr/>
        <a:lstStyle/>
        <a:p>
          <a:endParaRPr lang="zh-TW" altLang="en-US"/>
        </a:p>
      </dgm:t>
    </dgm:pt>
    <dgm:pt modelId="{33F686B3-7002-4953-BEE1-EF83EF8AB42F}" type="parTrans" cxnId="{9BAD61CB-6922-4E7C-8D24-7FCA7BF04AFE}">
      <dgm:prSet/>
      <dgm:spPr/>
      <dgm:t>
        <a:bodyPr/>
        <a:lstStyle/>
        <a:p>
          <a:endParaRPr lang="zh-TW" altLang="en-US"/>
        </a:p>
      </dgm:t>
    </dgm:pt>
    <dgm:pt modelId="{E673B124-4CA6-40A2-82FE-DA3A19879A94}">
      <dgm:prSet custT="1"/>
      <dgm:spPr/>
      <dgm:t>
        <a:bodyPr/>
        <a:lstStyle/>
        <a:p>
          <a:endParaRPr lang="zh-TW" altLang="en-US" sz="2000" b="0" u="none" dirty="0">
            <a:latin typeface="標楷體" panose="03000509000000000000" pitchFamily="65" charset="-120"/>
            <a:ea typeface="標楷體" panose="03000509000000000000" pitchFamily="65" charset="-120"/>
            <a:cs typeface="Times New Roman" panose="02020603050405020304" pitchFamily="18" charset="0"/>
          </a:endParaRPr>
        </a:p>
      </dgm:t>
    </dgm:pt>
    <dgm:pt modelId="{0883A371-0F34-44FA-A88C-FCB1B4AA7878}" type="parTrans" cxnId="{690452EE-2180-4441-8B31-00003E5ED313}">
      <dgm:prSet/>
      <dgm:spPr/>
      <dgm:t>
        <a:bodyPr/>
        <a:lstStyle/>
        <a:p>
          <a:endParaRPr lang="zh-TW" altLang="en-US"/>
        </a:p>
      </dgm:t>
    </dgm:pt>
    <dgm:pt modelId="{AFDA3605-EAF8-4E7C-83B1-F8B0A18CE097}" type="sibTrans" cxnId="{690452EE-2180-4441-8B31-00003E5ED313}">
      <dgm:prSet/>
      <dgm:spPr/>
      <dgm:t>
        <a:bodyPr/>
        <a:lstStyle/>
        <a:p>
          <a:endParaRPr lang="zh-TW" altLang="en-US"/>
        </a:p>
      </dgm:t>
    </dgm:pt>
    <dgm:pt modelId="{5B6934BA-4D9B-46B2-AF26-BE3CC0441806}" type="pres">
      <dgm:prSet presAssocID="{2C117CDC-2001-4881-9659-BBBCB7881751}" presName="linear" presStyleCnt="0">
        <dgm:presLayoutVars>
          <dgm:animLvl val="lvl"/>
          <dgm:resizeHandles val="exact"/>
        </dgm:presLayoutVars>
      </dgm:prSet>
      <dgm:spPr/>
      <dgm:t>
        <a:bodyPr/>
        <a:lstStyle/>
        <a:p>
          <a:endParaRPr lang="zh-TW" altLang="en-US"/>
        </a:p>
      </dgm:t>
    </dgm:pt>
    <dgm:pt modelId="{E5A4F19B-191B-4CFA-A20B-5F653C44AC21}" type="pres">
      <dgm:prSet presAssocID="{7D184C3E-C262-4437-9266-0C8976E7D50D}" presName="parentText" presStyleLbl="node1" presStyleIdx="0" presStyleCnt="2" custScaleY="62697">
        <dgm:presLayoutVars>
          <dgm:chMax val="0"/>
          <dgm:bulletEnabled val="1"/>
        </dgm:presLayoutVars>
      </dgm:prSet>
      <dgm:spPr/>
      <dgm:t>
        <a:bodyPr/>
        <a:lstStyle/>
        <a:p>
          <a:endParaRPr lang="zh-TW" altLang="en-US"/>
        </a:p>
      </dgm:t>
    </dgm:pt>
    <dgm:pt modelId="{4B1FACD4-7593-4D1A-B238-0389E105DFAA}" type="pres">
      <dgm:prSet presAssocID="{7D184C3E-C262-4437-9266-0C8976E7D50D}" presName="childText" presStyleLbl="revTx" presStyleIdx="0" presStyleCnt="2">
        <dgm:presLayoutVars>
          <dgm:bulletEnabled val="1"/>
        </dgm:presLayoutVars>
      </dgm:prSet>
      <dgm:spPr/>
      <dgm:t>
        <a:bodyPr/>
        <a:lstStyle/>
        <a:p>
          <a:endParaRPr lang="zh-TW" altLang="en-US"/>
        </a:p>
      </dgm:t>
    </dgm:pt>
    <dgm:pt modelId="{FEC02484-76C1-481C-B4EF-8F472D299990}" type="pres">
      <dgm:prSet presAssocID="{3734BF83-6BC7-4281-AF07-EE02848D4E93}" presName="parentText" presStyleLbl="node1" presStyleIdx="1" presStyleCnt="2" custScaleY="64977" custLinFactNeighborY="-29834">
        <dgm:presLayoutVars>
          <dgm:chMax val="0"/>
          <dgm:bulletEnabled val="1"/>
        </dgm:presLayoutVars>
      </dgm:prSet>
      <dgm:spPr/>
      <dgm:t>
        <a:bodyPr/>
        <a:lstStyle/>
        <a:p>
          <a:endParaRPr lang="zh-TW" altLang="en-US"/>
        </a:p>
      </dgm:t>
    </dgm:pt>
    <dgm:pt modelId="{7199634C-3284-49CE-B29E-936BDCE1B304}" type="pres">
      <dgm:prSet presAssocID="{3734BF83-6BC7-4281-AF07-EE02848D4E93}" presName="childText" presStyleLbl="revTx" presStyleIdx="1" presStyleCnt="2" custScaleY="114569" custLinFactNeighborX="178" custLinFactNeighborY="-19574">
        <dgm:presLayoutVars>
          <dgm:bulletEnabled val="1"/>
        </dgm:presLayoutVars>
      </dgm:prSet>
      <dgm:spPr/>
      <dgm:t>
        <a:bodyPr/>
        <a:lstStyle/>
        <a:p>
          <a:endParaRPr lang="zh-TW" altLang="en-US"/>
        </a:p>
      </dgm:t>
    </dgm:pt>
  </dgm:ptLst>
  <dgm:cxnLst>
    <dgm:cxn modelId="{B6ADF12B-041D-4F8D-900B-6E7BAB67AF0A}" type="presOf" srcId="{E673B124-4CA6-40A2-82FE-DA3A19879A94}" destId="{4B1FACD4-7593-4D1A-B238-0389E105DFAA}" srcOrd="0" destOrd="1" presId="urn:microsoft.com/office/officeart/2005/8/layout/vList2"/>
    <dgm:cxn modelId="{46A055B2-579B-4B8D-8E79-25895D123011}" type="presOf" srcId="{593D1C71-0B91-4F97-9104-B58E8235B150}" destId="{4B1FACD4-7593-4D1A-B238-0389E105DFAA}" srcOrd="0" destOrd="0" presId="urn:microsoft.com/office/officeart/2005/8/layout/vList2"/>
    <dgm:cxn modelId="{0439A6E1-CA03-4FD2-856C-F331AFA6E7D0}" type="presOf" srcId="{4ED7A160-FFFA-48C3-9745-53B450180FA8}" destId="{4B1FACD4-7593-4D1A-B238-0389E105DFAA}" srcOrd="0" destOrd="2" presId="urn:microsoft.com/office/officeart/2005/8/layout/vList2"/>
    <dgm:cxn modelId="{1750D3A3-A86E-41D0-8CD8-B26C7EA823B9}" type="presOf" srcId="{3734BF83-6BC7-4281-AF07-EE02848D4E93}" destId="{FEC02484-76C1-481C-B4EF-8F472D299990}" srcOrd="0" destOrd="0" presId="urn:microsoft.com/office/officeart/2005/8/layout/vList2"/>
    <dgm:cxn modelId="{87E84E93-8C32-42A1-9DF0-CCE8F9DE6034}" type="presOf" srcId="{7D184C3E-C262-4437-9266-0C8976E7D50D}" destId="{E5A4F19B-191B-4CFA-A20B-5F653C44AC21}" srcOrd="0" destOrd="0" presId="urn:microsoft.com/office/officeart/2005/8/layout/vList2"/>
    <dgm:cxn modelId="{E829FFEF-F199-4BD4-8B20-33935E173562}" srcId="{3734BF83-6BC7-4281-AF07-EE02848D4E93}" destId="{94C39F1A-B601-4F53-A8D7-4C863B940AC3}" srcOrd="0" destOrd="0" parTransId="{CCCEABE4-9576-47A7-AF1A-C93C4A9F7B63}" sibTransId="{12F5612C-69DD-4B4A-A945-9072020E64CD}"/>
    <dgm:cxn modelId="{F3BABF08-3222-456A-97B3-5925FE56A8D3}" srcId="{2C117CDC-2001-4881-9659-BBBCB7881751}" destId="{7D184C3E-C262-4437-9266-0C8976E7D50D}" srcOrd="0" destOrd="0" parTransId="{8FB91926-42ED-4119-98F9-89DB4CE66BA0}" sibTransId="{81034CF2-C47B-4C3E-812F-5AA249FA7BA5}"/>
    <dgm:cxn modelId="{9BAD61CB-6922-4E7C-8D24-7FCA7BF04AFE}" srcId="{7D184C3E-C262-4437-9266-0C8976E7D50D}" destId="{4ED7A160-FFFA-48C3-9745-53B450180FA8}" srcOrd="2" destOrd="0" parTransId="{33F686B3-7002-4953-BEE1-EF83EF8AB42F}" sibTransId="{819765DE-68AE-4007-A8CD-14CBF9361DF6}"/>
    <dgm:cxn modelId="{690452EE-2180-4441-8B31-00003E5ED313}" srcId="{7D184C3E-C262-4437-9266-0C8976E7D50D}" destId="{E673B124-4CA6-40A2-82FE-DA3A19879A94}" srcOrd="1" destOrd="0" parTransId="{0883A371-0F34-44FA-A88C-FCB1B4AA7878}" sibTransId="{AFDA3605-EAF8-4E7C-83B1-F8B0A18CE097}"/>
    <dgm:cxn modelId="{5A431BBB-5620-462C-8D54-89F5D8EEAC85}" type="presOf" srcId="{94C39F1A-B601-4F53-A8D7-4C863B940AC3}" destId="{7199634C-3284-49CE-B29E-936BDCE1B304}" srcOrd="0" destOrd="0" presId="urn:microsoft.com/office/officeart/2005/8/layout/vList2"/>
    <dgm:cxn modelId="{DB693E96-933E-4D08-96B5-D1AB14DEB717}" srcId="{7D184C3E-C262-4437-9266-0C8976E7D50D}" destId="{593D1C71-0B91-4F97-9104-B58E8235B150}" srcOrd="0" destOrd="0" parTransId="{235AB7DD-30FD-4BAE-8C6D-336370770B3A}" sibTransId="{BDD1FD9B-E258-425E-A706-976C5EDDC6C6}"/>
    <dgm:cxn modelId="{E392614E-3564-4DCB-8821-16A57708B199}" srcId="{2C117CDC-2001-4881-9659-BBBCB7881751}" destId="{3734BF83-6BC7-4281-AF07-EE02848D4E93}" srcOrd="1" destOrd="0" parTransId="{2A56C076-C9CF-4BFD-8266-1AA4C939FBD1}" sibTransId="{E22E389B-5020-44A2-B190-BF01A788CED8}"/>
    <dgm:cxn modelId="{A4887251-F42E-4F47-9EDC-A5DF185294E6}" type="presOf" srcId="{2C117CDC-2001-4881-9659-BBBCB7881751}" destId="{5B6934BA-4D9B-46B2-AF26-BE3CC0441806}" srcOrd="0" destOrd="0" presId="urn:microsoft.com/office/officeart/2005/8/layout/vList2"/>
    <dgm:cxn modelId="{260A7702-8BE0-4E6D-85A5-56E8F574A3E2}" type="presParOf" srcId="{5B6934BA-4D9B-46B2-AF26-BE3CC0441806}" destId="{E5A4F19B-191B-4CFA-A20B-5F653C44AC21}" srcOrd="0" destOrd="0" presId="urn:microsoft.com/office/officeart/2005/8/layout/vList2"/>
    <dgm:cxn modelId="{A4349C51-9822-446C-8A6B-4374351B261B}" type="presParOf" srcId="{5B6934BA-4D9B-46B2-AF26-BE3CC0441806}" destId="{4B1FACD4-7593-4D1A-B238-0389E105DFAA}" srcOrd="1" destOrd="0" presId="urn:microsoft.com/office/officeart/2005/8/layout/vList2"/>
    <dgm:cxn modelId="{1DF0C837-2745-4B22-9CA6-33043679E693}" type="presParOf" srcId="{5B6934BA-4D9B-46B2-AF26-BE3CC0441806}" destId="{FEC02484-76C1-481C-B4EF-8F472D299990}" srcOrd="2" destOrd="0" presId="urn:microsoft.com/office/officeart/2005/8/layout/vList2"/>
    <dgm:cxn modelId="{8819F286-F1FB-4468-8FD5-9F0E4F35281B}" type="presParOf" srcId="{5B6934BA-4D9B-46B2-AF26-BE3CC0441806}" destId="{7199634C-3284-49CE-B29E-936BDCE1B304}"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2660"/>
          <a:ext cx="7848872" cy="5407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Times New Roman" panose="02020603050405020304" pitchFamily="18" charset="0"/>
              <a:cs typeface="Times New Roman" panose="02020603050405020304" pitchFamily="18" charset="0"/>
            </a:rPr>
            <a:t>Choosing An Advisor</a:t>
          </a:r>
          <a:endParaRPr lang="zh-TW" altLang="en-US" sz="2400" b="1" kern="1200" dirty="0">
            <a:latin typeface="Times New Roman" panose="02020603050405020304" pitchFamily="18" charset="0"/>
            <a:cs typeface="Times New Roman" panose="02020603050405020304" pitchFamily="18" charset="0"/>
          </a:endParaRPr>
        </a:p>
      </dsp:txBody>
      <dsp:txXfrm>
        <a:off x="26399" y="29059"/>
        <a:ext cx="7796074" cy="487981"/>
      </dsp:txXfrm>
    </dsp:sp>
    <dsp:sp modelId="{4B1FACD4-7593-4D1A-B238-0389E105DFAA}">
      <dsp:nvSpPr>
        <dsp:cNvPr id="0" name=""/>
        <dsp:cNvSpPr/>
      </dsp:nvSpPr>
      <dsp:spPr>
        <a:xfrm>
          <a:off x="0" y="543439"/>
          <a:ext cx="7848872" cy="2272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kern="1200" dirty="0" smtClean="0">
              <a:latin typeface="Times New Roman" panose="02020603050405020304" pitchFamily="18" charset="0"/>
              <a:cs typeface="Times New Roman" panose="02020603050405020304" pitchFamily="18" charset="0"/>
            </a:rPr>
            <a:t>Graduate students should choose a thesis advisor according to the regulations of their department or graduate institute or degree program, (hereafter referred to as the “department).</a:t>
          </a:r>
          <a:r>
            <a:rPr lang="zh-TW" altLang="en-US" sz="1100" b="0" u="none"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1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57150" lvl="1" indent="-57150" algn="l" defTabSz="488950">
            <a:lnSpc>
              <a:spcPct val="90000"/>
            </a:lnSpc>
            <a:spcBef>
              <a:spcPct val="0"/>
            </a:spcBef>
            <a:spcAft>
              <a:spcPct val="20000"/>
            </a:spcAft>
            <a:buChar char="••"/>
          </a:pPr>
          <a:r>
            <a:rPr lang="en-US" sz="1100" kern="1200" dirty="0" smtClean="0">
              <a:latin typeface="Times New Roman" panose="02020603050405020304" pitchFamily="18" charset="0"/>
              <a:cs typeface="Times New Roman" panose="02020603050405020304" pitchFamily="18" charset="0"/>
            </a:rPr>
            <a:t>students must enter the relevant information on their advisor(s) into the online "NTUST Student Information System". In addition, they have to register their advisor(s) at the department office within the prescribed deadline by submitting a written consent form signed by their advisor(s).</a:t>
          </a:r>
          <a:endParaRPr lang="zh-TW" altLang="en-US" sz="11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57150" lvl="1" indent="-57150" algn="l" defTabSz="488950">
            <a:lnSpc>
              <a:spcPct val="90000"/>
            </a:lnSpc>
            <a:spcBef>
              <a:spcPct val="0"/>
            </a:spcBef>
            <a:spcAft>
              <a:spcPct val="20000"/>
            </a:spcAft>
            <a:buChar char="••"/>
          </a:pPr>
          <a:r>
            <a:rPr lang="en-US" sz="1100" kern="1200" dirty="0" smtClean="0">
              <a:latin typeface="Times New Roman" panose="02020603050405020304" pitchFamily="18" charset="0"/>
              <a:cs typeface="Times New Roman" panose="02020603050405020304" pitchFamily="18" charset="0"/>
            </a:rPr>
            <a:t>They may also select scholars or experts to serve as co-advisors.</a:t>
          </a:r>
          <a:r>
            <a:rPr lang="zh-TW" altLang="en-US" sz="1100" kern="1200" dirty="0" smtClean="0">
              <a:latin typeface="Times New Roman" panose="02020603050405020304" pitchFamily="18" charset="0"/>
              <a:cs typeface="Times New Roman" panose="02020603050405020304" pitchFamily="18" charset="0"/>
            </a:rPr>
            <a:t> </a:t>
          </a:r>
          <a:r>
            <a:rPr lang="en-US" sz="1100" kern="1200" dirty="0" smtClean="0">
              <a:latin typeface="Times New Roman" panose="02020603050405020304" pitchFamily="18" charset="0"/>
              <a:cs typeface="Times New Roman" panose="02020603050405020304" pitchFamily="18" charset="0"/>
            </a:rPr>
            <a:t>To register a co-advisor, relevant supporting documents on the co-advisor's academic and professional experience needs be submitted along with a consent form for co-advising which will be reviewed by the department. </a:t>
          </a:r>
          <a:endParaRPr lang="zh-TW" altLang="en-US" sz="1100" b="0"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57150" lvl="1" indent="-57150" algn="l" defTabSz="488950">
            <a:lnSpc>
              <a:spcPct val="90000"/>
            </a:lnSpc>
            <a:spcBef>
              <a:spcPct val="0"/>
            </a:spcBef>
            <a:spcAft>
              <a:spcPct val="20000"/>
            </a:spcAft>
            <a:buChar char="••"/>
          </a:pPr>
          <a:r>
            <a:rPr lang="en-US" sz="1100" kern="1200" dirty="0" smtClean="0">
              <a:latin typeface="Times New Roman" panose="02020603050405020304" pitchFamily="18" charset="0"/>
              <a:cs typeface="Times New Roman" panose="02020603050405020304" pitchFamily="18" charset="0"/>
            </a:rPr>
            <a:t>If students have already submitted the Thesis/Dissertation Supervision Approval Form to the department but have not entered the relevant information of their advisors online, they need to log in to the "Student Information System" within the deadline specified by the department to complete the data entry for their advisors, including any co-advisors if applicable.</a:t>
          </a:r>
          <a:endParaRPr lang="zh-TW" altLang="en-US" sz="1100" b="0" u="none" kern="1200" dirty="0">
            <a:highlight>
              <a:srgbClr val="FFFF00"/>
            </a:highlight>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543439"/>
        <a:ext cx="7848872" cy="2272312"/>
      </dsp:txXfrm>
    </dsp:sp>
    <dsp:sp modelId="{FEC02484-76C1-481C-B4EF-8F472D299990}">
      <dsp:nvSpPr>
        <dsp:cNvPr id="0" name=""/>
        <dsp:cNvSpPr/>
      </dsp:nvSpPr>
      <dsp:spPr>
        <a:xfrm>
          <a:off x="0" y="2582796"/>
          <a:ext cx="7848872" cy="54077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155700">
            <a:lnSpc>
              <a:spcPct val="90000"/>
            </a:lnSpc>
            <a:spcBef>
              <a:spcPct val="0"/>
            </a:spcBef>
            <a:spcAft>
              <a:spcPct val="35000"/>
            </a:spcAft>
            <a:buNone/>
          </a:pPr>
          <a:r>
            <a:rPr lang="en-US" altLang="zh-TW" sz="2400" b="1" kern="1200" dirty="0" smtClean="0">
              <a:solidFill>
                <a:schemeClr val="dk1"/>
              </a:solidFill>
              <a:effectLst/>
              <a:latin typeface="Times New Roman" panose="02020603050405020304" pitchFamily="18" charset="0"/>
              <a:ea typeface="+mn-ea"/>
              <a:cs typeface="Times New Roman" panose="02020603050405020304" pitchFamily="18" charset="0"/>
            </a:rPr>
            <a:t>Academic Research Ethics Course</a:t>
          </a:r>
          <a:endParaRPr lang="en-US" altLang="zh-TW" sz="24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6399" y="2609195"/>
        <a:ext cx="7796074" cy="487981"/>
      </dsp:txXfrm>
    </dsp:sp>
    <dsp:sp modelId="{7199634C-3284-49CE-B29E-936BDCE1B304}">
      <dsp:nvSpPr>
        <dsp:cNvPr id="0" name=""/>
        <dsp:cNvSpPr/>
      </dsp:nvSpPr>
      <dsp:spPr>
        <a:xfrm>
          <a:off x="0" y="3356531"/>
          <a:ext cx="7848872" cy="124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ctr" anchorCtr="0">
          <a:noAutofit/>
        </a:bodyPr>
        <a:lstStyle/>
        <a:p>
          <a:pPr marL="228600" lvl="1" indent="-228600" algn="l" defTabSz="889000">
            <a:lnSpc>
              <a:spcPct val="90000"/>
            </a:lnSpc>
            <a:spcBef>
              <a:spcPct val="0"/>
            </a:spcBef>
            <a:spcAft>
              <a:spcPct val="20000"/>
            </a:spcAft>
            <a:buChar char="••"/>
          </a:pPr>
          <a:r>
            <a:rPr lang="en-US" altLang="zh-TW" sz="1200" b="0" kern="1200" dirty="0" smtClean="0">
              <a:solidFill>
                <a:schemeClr val="dk1"/>
              </a:solidFill>
              <a:effectLst/>
              <a:latin typeface="Times New Roman" panose="02020603050405020304" pitchFamily="18" charset="0"/>
              <a:ea typeface="+mn-ea"/>
              <a:cs typeface="Times New Roman" panose="02020603050405020304" pitchFamily="18" charset="0"/>
            </a:rPr>
            <a:t>Graduate students should complete this course before the end of their first year. </a:t>
          </a:r>
          <a:r>
            <a:rPr lang="en-US" altLang="zh-TW" sz="1200" b="0" kern="1200" dirty="0" smtClean="0">
              <a:solidFill>
                <a:srgbClr val="FF0000"/>
              </a:solidFill>
              <a:effectLst/>
              <a:latin typeface="Times New Roman" panose="02020603050405020304" pitchFamily="18" charset="0"/>
              <a:ea typeface="+mn-ea"/>
              <a:cs typeface="Times New Roman" panose="02020603050405020304" pitchFamily="18" charset="0"/>
            </a:rPr>
            <a:t>Graduate students can apply for the examination of degree only after they pass the course. </a:t>
          </a:r>
          <a:endParaRPr lang="en-US" altLang="zh-TW" sz="12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altLang="zh-TW" sz="1200" b="0" kern="1200" dirty="0" smtClean="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rPr>
            <a:t>For more information, Please visit the website of Center of General Education: </a:t>
          </a:r>
          <a:r>
            <a:rPr lang="en-US" altLang="en-US" sz="1200" b="0" kern="1200" dirty="0" smtClean="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https</a:t>
          </a:r>
          <a:r>
            <a:rPr lang="en-US"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://cla.ntust.edu.tw/p/412-1076-8603.php?Lang=zh-tw</a:t>
          </a: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14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3356531"/>
        <a:ext cx="7848872" cy="124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0"/>
          <a:ext cx="7848872" cy="3267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TW" sz="1400" b="1" kern="1200" dirty="0" smtClean="0">
              <a:solidFill>
                <a:schemeClr val="bg1"/>
              </a:solidFill>
              <a:effectLst/>
              <a:latin typeface="Times New Roman" panose="02020603050405020304" pitchFamily="18" charset="0"/>
              <a:ea typeface="+mn-ea"/>
              <a:cs typeface="Times New Roman" panose="02020603050405020304" pitchFamily="18" charset="0"/>
            </a:rPr>
            <a:t>Confirmation of Thesis  Topic Aligning with The Department’s Academic Field of Expertise </a:t>
          </a:r>
          <a:endParaRPr lang="zh-TW" altLang="en-US" sz="1400" b="0" kern="1200" dirty="0">
            <a:solidFill>
              <a:schemeClr val="bg1"/>
            </a:solidFill>
          </a:endParaRPr>
        </a:p>
      </dsp:txBody>
      <dsp:txXfrm>
        <a:off x="15951" y="15951"/>
        <a:ext cx="7816970" cy="294848"/>
      </dsp:txXfrm>
    </dsp:sp>
    <dsp:sp modelId="{4B1FACD4-7593-4D1A-B238-0389E105DFAA}">
      <dsp:nvSpPr>
        <dsp:cNvPr id="0" name=""/>
        <dsp:cNvSpPr/>
      </dsp:nvSpPr>
      <dsp:spPr>
        <a:xfrm>
          <a:off x="0" y="332506"/>
          <a:ext cx="7848872" cy="2055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Students must confirm with their supervisor during the initial stage of thesis writing that the topic and content of their thesis align with the department’s academic field of expertise. </a:t>
          </a:r>
          <a:r>
            <a:rPr lang="zh-TW" altLang="en-US" sz="1200" b="0" u="none"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Starting from the 112 academic year (Aug. 2023), new graduate students must log into the "Thesis/Dissertation and Advisor Information System" to register the research objectives of their thesis. </a:t>
          </a:r>
          <a:r>
            <a:rPr lang="zh-TW" altLang="en-US" sz="1200" b="0" u="none"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Students have to submit their thesis topic and an outline of their research objectives to the department to confirm whether the thesis aligns with the department’s academic field of expertise. This has to be done </a:t>
          </a:r>
          <a:r>
            <a:rPr lang="en-US" sz="1200" kern="1200" dirty="0" smtClean="0">
              <a:solidFill>
                <a:srgbClr val="FF0000"/>
              </a:solidFill>
              <a:latin typeface="Times New Roman" panose="02020603050405020304" pitchFamily="18" charset="0"/>
              <a:cs typeface="Times New Roman" panose="02020603050405020304" pitchFamily="18" charset="0"/>
            </a:rPr>
            <a:t>before the end of the semester prior to the degree exam, or, at the latest, before the deadline of the university-wide course add-and-drop period deadline of the semester of the degree exam.</a:t>
          </a:r>
          <a:r>
            <a:rPr lang="en-US" sz="1200" kern="1200" dirty="0" smtClean="0">
              <a:latin typeface="Times New Roman" panose="02020603050405020304" pitchFamily="18" charset="0"/>
              <a:cs typeface="Times New Roman" panose="02020603050405020304" pitchFamily="18" charset="0"/>
            </a:rPr>
            <a:t>  </a:t>
          </a:r>
          <a:r>
            <a:rPr lang="en-US" sz="1200" kern="1200" dirty="0" smtClean="0">
              <a:solidFill>
                <a:srgbClr val="FF0000"/>
              </a:solidFill>
              <a:latin typeface="Times New Roman" panose="02020603050405020304" pitchFamily="18" charset="0"/>
              <a:cs typeface="Times New Roman" panose="02020603050405020304" pitchFamily="18" charset="0"/>
            </a:rPr>
            <a:t>The exact deadline within this period may be specified by their department. </a:t>
          </a:r>
          <a:r>
            <a:rPr lang="en-US" sz="1200" kern="1200" dirty="0" smtClean="0">
              <a:latin typeface="Times New Roman" panose="02020603050405020304" pitchFamily="18" charset="0"/>
              <a:cs typeface="Times New Roman" panose="02020603050405020304" pitchFamily="18" charset="0"/>
            </a:rPr>
            <a:t>An exception holds for departments that conduct oral examinations for thesis research projects. In that case, students are required to verify that their dissertation is in line with the department’s academic field of expertise during the oral examination of the research project. </a:t>
          </a:r>
          <a:r>
            <a:rPr lang="en-US" sz="1200" b="1" kern="1200" dirty="0" smtClean="0">
              <a:solidFill>
                <a:srgbClr val="FF0000"/>
              </a:solidFill>
              <a:latin typeface="Times New Roman" panose="02020603050405020304" pitchFamily="18" charset="0"/>
              <a:cs typeface="Times New Roman" panose="02020603050405020304" pitchFamily="18" charset="0"/>
            </a:rPr>
            <a:t>Students who do not comply with these regulations are not eligible to apply for the degree exam. </a:t>
          </a:r>
          <a:endParaRPr lang="zh-TW" altLang="en-US" sz="1200" b="1" u="none"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20000"/>
            </a:spcAft>
            <a:buChar char="••"/>
          </a:pPr>
          <a:endParaRPr lang="zh-TW" altLang="en-US" sz="14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u="none"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332506"/>
        <a:ext cx="7848872" cy="2055457"/>
      </dsp:txXfrm>
    </dsp:sp>
    <dsp:sp modelId="{FEC02484-76C1-481C-B4EF-8F472D299990}">
      <dsp:nvSpPr>
        <dsp:cNvPr id="0" name=""/>
        <dsp:cNvSpPr/>
      </dsp:nvSpPr>
      <dsp:spPr>
        <a:xfrm>
          <a:off x="0" y="2542399"/>
          <a:ext cx="7848872" cy="32675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155700">
            <a:lnSpc>
              <a:spcPct val="90000"/>
            </a:lnSpc>
            <a:spcBef>
              <a:spcPct val="0"/>
            </a:spcBef>
            <a:spcAft>
              <a:spcPct val="35000"/>
            </a:spcAft>
            <a:buNone/>
          </a:pPr>
          <a:r>
            <a:rPr lang="en-US" sz="2000" kern="1200" dirty="0" smtClean="0">
              <a:latin typeface="Times New Roman" panose="02020603050405020304" pitchFamily="18" charset="0"/>
              <a:cs typeface="Times New Roman" panose="02020603050405020304" pitchFamily="18" charset="0"/>
            </a:rPr>
            <a:t>Thesis Academic Ethics and Authentication of Originality Statement</a:t>
          </a:r>
          <a:endParaRPr lang="en-US" altLang="zh-TW" sz="20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5951" y="2558350"/>
        <a:ext cx="7816970" cy="294848"/>
      </dsp:txXfrm>
    </dsp:sp>
    <dsp:sp modelId="{7199634C-3284-49CE-B29E-936BDCE1B304}">
      <dsp:nvSpPr>
        <dsp:cNvPr id="0" name=""/>
        <dsp:cNvSpPr/>
      </dsp:nvSpPr>
      <dsp:spPr>
        <a:xfrm>
          <a:off x="0" y="2714714"/>
          <a:ext cx="7848872" cy="132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t" anchorCtr="0">
          <a:noAutofit/>
        </a:bodyPr>
        <a:lstStyle/>
        <a:p>
          <a:pPr marL="228600" lvl="1" indent="-228600" algn="l" defTabSz="889000">
            <a:lnSpc>
              <a:spcPct val="90000"/>
            </a:lnSpc>
            <a:spcBef>
              <a:spcPct val="0"/>
            </a:spcBef>
            <a:spcAft>
              <a:spcPct val="20000"/>
            </a:spcAft>
            <a:buChar char="••"/>
          </a:pP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1200" kern="1200" dirty="0" smtClean="0">
              <a:solidFill>
                <a:srgbClr val="FF0000"/>
              </a:solidFill>
              <a:latin typeface="Times New Roman" panose="02020603050405020304" pitchFamily="18" charset="0"/>
              <a:cs typeface="Times New Roman" panose="02020603050405020304" pitchFamily="18" charset="0"/>
            </a:rPr>
            <a:t>Before the degree exam, </a:t>
          </a:r>
          <a:r>
            <a:rPr lang="en-US" sz="1200" kern="1200" dirty="0" smtClean="0">
              <a:latin typeface="Times New Roman" panose="02020603050405020304" pitchFamily="18" charset="0"/>
              <a:cs typeface="Times New Roman" panose="02020603050405020304" pitchFamily="18" charset="0"/>
            </a:rPr>
            <a:t>students have to enter the text of their thesis into the electronic originality checker used by the university. They will receive a comparison report which has to be submitted to their advisor and the members of the degree examination committee for reference on the day of the degree exam. The standard for the originality statement shall be in accordance with the regulations of each department. In addition, they must submit the "Graduate Student Thesis Academic Ethics and Authentication of Originality Statement" to the department, which will be filed by the Academic Affairs Office. </a:t>
          </a: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714714"/>
        <a:ext cx="7848872" cy="1322054"/>
      </dsp:txXfrm>
    </dsp:sp>
    <dsp:sp modelId="{C19B12DD-41FF-451F-A13B-EDF39B614F43}">
      <dsp:nvSpPr>
        <dsp:cNvPr id="0" name=""/>
        <dsp:cNvSpPr/>
      </dsp:nvSpPr>
      <dsp:spPr>
        <a:xfrm>
          <a:off x="0" y="4070646"/>
          <a:ext cx="7848872" cy="32675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20000"/>
            </a:spcAft>
            <a:buChar char="•"/>
          </a:pPr>
          <a:r>
            <a:rPr lang="en-US" altLang="zh-TW" sz="2000" b="0" kern="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No Violations of Academic Research Ethics</a:t>
          </a:r>
          <a:endParaRPr lang="zh-TW" altLang="en-US"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5951" y="4086597"/>
        <a:ext cx="7816970" cy="294848"/>
      </dsp:txXfrm>
    </dsp:sp>
    <dsp:sp modelId="{28EE2488-61D0-4A25-8FB7-AC596AB512FE}">
      <dsp:nvSpPr>
        <dsp:cNvPr id="0" name=""/>
        <dsp:cNvSpPr/>
      </dsp:nvSpPr>
      <dsp:spPr>
        <a:xfrm>
          <a:off x="0" y="4363519"/>
          <a:ext cx="7848872" cy="60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t" anchorCtr="0">
          <a:noAutofit/>
        </a:bodyPr>
        <a:lstStyle/>
        <a:p>
          <a:pPr marL="228600" lvl="1" indent="-228600" algn="l" defTabSz="889000">
            <a:lnSpc>
              <a:spcPct val="90000"/>
            </a:lnSpc>
            <a:spcBef>
              <a:spcPct val="0"/>
            </a:spcBef>
            <a:spcAft>
              <a:spcPct val="20000"/>
            </a:spcAft>
            <a:buChar char="••"/>
          </a:pP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Violations of academic research ethics such as plagiarism, fraud, fabrication, ghostwriting, infringement of intellectual property rights, or other academic misconduct, will not be tolerated.</a:t>
          </a:r>
          <a:endParaRPr lang="zh-TW" altLang="en-US"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4363519"/>
        <a:ext cx="7848872" cy="601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0"/>
          <a:ext cx="7848872" cy="4579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Requirements for Applying for a Thesis Defense Examination</a:t>
          </a:r>
          <a:endParaRPr lang="zh-TW" altLang="en-US" sz="20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2355" y="22355"/>
        <a:ext cx="7804162" cy="413244"/>
      </dsp:txXfrm>
    </dsp:sp>
    <dsp:sp modelId="{4B1FACD4-7593-4D1A-B238-0389E105DFAA}">
      <dsp:nvSpPr>
        <dsp:cNvPr id="0" name=""/>
        <dsp:cNvSpPr/>
      </dsp:nvSpPr>
      <dsp:spPr>
        <a:xfrm>
          <a:off x="0" y="462508"/>
          <a:ext cx="7848872" cy="206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Have studied for more than one semester in a master’s program, or more than three semesters in a doctoral program or an accelerated doctoral program; </a:t>
          </a:r>
          <a:endParaRPr lang="en-US" altLang="zh-TW" sz="12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Have met or will meet the course and graduation requirements of the department, graduate institute or degree program (hereafter referred to as “the department") in the current semester;</a:t>
          </a:r>
          <a:endParaRPr lang="zh-TW"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Have </a:t>
          </a:r>
          <a:r>
            <a:rPr lang="en-US" sz="1200" kern="1200" dirty="0" smtClean="0">
              <a:solidFill>
                <a:srgbClr val="FF0000"/>
              </a:solidFill>
              <a:latin typeface="Times New Roman" panose="02020603050405020304" pitchFamily="18" charset="0"/>
              <a:cs typeface="Times New Roman" panose="02020603050405020304" pitchFamily="18" charset="0"/>
            </a:rPr>
            <a:t>passed</a:t>
          </a:r>
          <a:r>
            <a:rPr lang="en-US" sz="1200" kern="1200" dirty="0" smtClean="0">
              <a:latin typeface="Times New Roman" panose="02020603050405020304" pitchFamily="18" charset="0"/>
              <a:cs typeface="Times New Roman" panose="02020603050405020304" pitchFamily="18" charset="0"/>
            </a:rPr>
            <a:t> an </a:t>
          </a:r>
          <a:r>
            <a:rPr lang="en-US" sz="1200" kern="1200" dirty="0" smtClean="0">
              <a:solidFill>
                <a:srgbClr val="FF0000"/>
              </a:solidFill>
              <a:latin typeface="Times New Roman" panose="02020603050405020304" pitchFamily="18" charset="0"/>
              <a:cs typeface="Times New Roman" panose="02020603050405020304" pitchFamily="18" charset="0"/>
            </a:rPr>
            <a:t>academic research ethics course </a:t>
          </a:r>
          <a:r>
            <a:rPr lang="en-US" sz="1200" kern="1200" dirty="0" smtClean="0">
              <a:latin typeface="Times New Roman" panose="02020603050405020304" pitchFamily="18" charset="0"/>
              <a:cs typeface="Times New Roman" panose="02020603050405020304" pitchFamily="18" charset="0"/>
            </a:rPr>
            <a:t>in accordance with the </a:t>
          </a:r>
          <a:r>
            <a:rPr lang="en-US" sz="1200" i="1" kern="1200" dirty="0" smtClean="0">
              <a:latin typeface="Times New Roman" panose="02020603050405020304" pitchFamily="18" charset="0"/>
              <a:cs typeface="Times New Roman" panose="02020603050405020304" pitchFamily="18" charset="0"/>
            </a:rPr>
            <a:t>Academic Research Ethics Implementation Rules;</a:t>
          </a:r>
          <a:endParaRPr lang="zh-TW"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Have finished the first draft of their thesis, and </a:t>
          </a:r>
          <a:r>
            <a:rPr lang="en-US" sz="1200" kern="1200" dirty="0" smtClean="0">
              <a:solidFill>
                <a:srgbClr val="FF0000"/>
              </a:solidFill>
              <a:latin typeface="Times New Roman" panose="02020603050405020304" pitchFamily="18" charset="0"/>
              <a:cs typeface="Times New Roman" panose="02020603050405020304" pitchFamily="18" charset="0"/>
            </a:rPr>
            <a:t>the thesis topic and research objectives have been confirmed by the department </a:t>
          </a:r>
          <a:r>
            <a:rPr lang="en-US" sz="1200" kern="1200" dirty="0" smtClean="0">
              <a:latin typeface="Times New Roman" panose="02020603050405020304" pitchFamily="18" charset="0"/>
              <a:cs typeface="Times New Roman" panose="02020603050405020304" pitchFamily="18" charset="0"/>
            </a:rPr>
            <a:t>to be in line with the department’s academic field of expertise. </a:t>
          </a:r>
          <a:endParaRPr lang="zh-TW"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Have passed a Ph.D. qualification examination (for doctoral program students).</a:t>
          </a:r>
          <a:endParaRPr lang="zh-TW" sz="12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20000"/>
            </a:spcAft>
            <a:buChar char="••"/>
          </a:pPr>
          <a:endParaRPr lang="zh-TW" altLang="zh-TW" sz="14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462508"/>
        <a:ext cx="7848872" cy="2066080"/>
      </dsp:txXfrm>
    </dsp:sp>
    <dsp:sp modelId="{FEC02484-76C1-481C-B4EF-8F472D299990}">
      <dsp:nvSpPr>
        <dsp:cNvPr id="0" name=""/>
        <dsp:cNvSpPr/>
      </dsp:nvSpPr>
      <dsp:spPr>
        <a:xfrm>
          <a:off x="0" y="2494779"/>
          <a:ext cx="7848872" cy="45795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155700">
            <a:lnSpc>
              <a:spcPct val="90000"/>
            </a:lnSpc>
            <a:spcBef>
              <a:spcPct val="0"/>
            </a:spcBef>
            <a:spcAft>
              <a:spcPct val="35000"/>
            </a:spcAft>
            <a:buNone/>
          </a:pPr>
          <a:r>
            <a:rPr lang="en-US" altLang="zh-TW" sz="2000" b="0" kern="1200"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Period for Conducting a Thesis Defense Examination </a:t>
          </a:r>
          <a:endParaRPr lang="en-US" altLang="zh-TW" sz="20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2355" y="2517134"/>
        <a:ext cx="7804162" cy="413244"/>
      </dsp:txXfrm>
    </dsp:sp>
    <dsp:sp modelId="{7199634C-3284-49CE-B29E-936BDCE1B304}">
      <dsp:nvSpPr>
        <dsp:cNvPr id="0" name=""/>
        <dsp:cNvSpPr/>
      </dsp:nvSpPr>
      <dsp:spPr>
        <a:xfrm>
          <a:off x="0" y="2986543"/>
          <a:ext cx="7848872" cy="716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t" anchorCtr="0">
          <a:noAutofit/>
        </a:bodyPr>
        <a:lstStyle/>
        <a:p>
          <a:pPr marL="228600" lvl="1" indent="-228600" algn="l" defTabSz="889000">
            <a:lnSpc>
              <a:spcPct val="90000"/>
            </a:lnSpc>
            <a:spcBef>
              <a:spcPct val="0"/>
            </a:spcBef>
            <a:spcAft>
              <a:spcPct val="20000"/>
            </a:spcAft>
            <a:buChar char="••"/>
          </a:pPr>
          <a:r>
            <a:rPr lang="en-US" sz="1200" kern="1200" dirty="0" smtClean="0">
              <a:latin typeface="Times New Roman" panose="02020603050405020304" pitchFamily="18" charset="0"/>
              <a:cs typeface="Times New Roman" panose="02020603050405020304" pitchFamily="18" charset="0"/>
            </a:rPr>
            <a:t>Thesis defense examinations shall be held once every semester. The dates will be set by each department in the period from the beginning of October to the end of January for the fall semester, and in the period from the beginning of April to the end of July for the spring semester. Exceptions to these limits can be granted on a case-by-case basis with the approval of the Dean of Academic Affairs. </a:t>
          </a:r>
          <a:endParaRPr lang="en-US" altLang="zh-TW" sz="1200" b="0" kern="1200" dirty="0">
            <a:solidFill>
              <a:prstClr val="black">
                <a:hueOff val="0"/>
                <a:satOff val="0"/>
                <a:lumOff val="0"/>
                <a:alphaOff val="0"/>
              </a:prst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86543"/>
        <a:ext cx="7848872" cy="716403"/>
      </dsp:txXfrm>
    </dsp:sp>
    <dsp:sp modelId="{4D4EE0B0-6968-4B33-84B6-5408BF0BFC89}">
      <dsp:nvSpPr>
        <dsp:cNvPr id="0" name=""/>
        <dsp:cNvSpPr/>
      </dsp:nvSpPr>
      <dsp:spPr>
        <a:xfrm>
          <a:off x="0" y="3702946"/>
          <a:ext cx="7848872" cy="45795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1" indent="0" algn="l" defTabSz="889000">
            <a:lnSpc>
              <a:spcPct val="90000"/>
            </a:lnSpc>
            <a:spcBef>
              <a:spcPct val="0"/>
            </a:spcBef>
            <a:spcAft>
              <a:spcPct val="20000"/>
            </a:spcAft>
            <a:buNone/>
          </a:pPr>
          <a:r>
            <a:rPr lang="en-US" sz="2000" kern="1200" dirty="0" smtClean="0">
              <a:latin typeface="Times New Roman" panose="02020603050405020304" pitchFamily="18" charset="0"/>
              <a:cs typeface="Times New Roman" panose="02020603050405020304" pitchFamily="18" charset="0"/>
            </a:rPr>
            <a:t>Rules and Precautions for Writing and Formatting Theses</a:t>
          </a:r>
          <a:endParaRPr lang="en-US" altLang="zh-TW" sz="20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2355" y="3725301"/>
        <a:ext cx="7804162" cy="413244"/>
      </dsp:txXfrm>
    </dsp:sp>
    <dsp:sp modelId="{F0295074-44F6-44CD-B81A-A3F01B7C969B}">
      <dsp:nvSpPr>
        <dsp:cNvPr id="0" name=""/>
        <dsp:cNvSpPr/>
      </dsp:nvSpPr>
      <dsp:spPr>
        <a:xfrm>
          <a:off x="0" y="4160901"/>
          <a:ext cx="7848872" cy="109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5240" rIns="85344" bIns="15240" numCol="1" spcCol="1270" anchor="ctr" anchorCtr="0">
          <a:noAutofit/>
        </a:bodyPr>
        <a:lstStyle/>
        <a:p>
          <a:pPr marL="228600" lvl="1" indent="-228600" algn="l" defTabSz="889000">
            <a:lnSpc>
              <a:spcPct val="90000"/>
            </a:lnSpc>
            <a:spcBef>
              <a:spcPct val="0"/>
            </a:spcBef>
            <a:spcAft>
              <a:spcPct val="20000"/>
            </a:spcAft>
            <a:buChar char="••"/>
          </a:pPr>
          <a:r>
            <a:rPr lang="en-US" altLang="zh-TW" sz="12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For more details, please refer to the following </a:t>
          </a:r>
          <a:r>
            <a:rPr lang="en-US" altLang="zh-TW" sz="14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xmlns:r="http://schemas.openxmlformats.org/officeDocument/2006/relationships" r:id="rId1"/>
            </a:rPr>
            <a:t>URL:https://www.academic.ntust.edu.tw/var/file/48/1048/img/2628/796566983.pdf</a:t>
          </a: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en-US" altLang="zh-TW" sz="1400" b="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gn="l" defTabSz="1600200">
            <a:lnSpc>
              <a:spcPct val="90000"/>
            </a:lnSpc>
            <a:spcBef>
              <a:spcPct val="0"/>
            </a:spcBef>
            <a:spcAft>
              <a:spcPct val="20000"/>
            </a:spcAft>
            <a:buChar char="••"/>
          </a:pPr>
          <a:endParaRPr lang="zh-TW" altLang="en-US" sz="3600" kern="1200" dirty="0"/>
        </a:p>
      </dsp:txBody>
      <dsp:txXfrm>
        <a:off x="0" y="4160901"/>
        <a:ext cx="7848872" cy="1093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F19B-191B-4CFA-A20B-5F653C44AC21}">
      <dsp:nvSpPr>
        <dsp:cNvPr id="0" name=""/>
        <dsp:cNvSpPr/>
      </dsp:nvSpPr>
      <dsp:spPr>
        <a:xfrm>
          <a:off x="0" y="17159"/>
          <a:ext cx="7848872" cy="5868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en-US" sz="2600" b="0" kern="1200" dirty="0" smtClean="0">
              <a:latin typeface="Times New Roman" panose="02020603050405020304" pitchFamily="18" charset="0"/>
              <a:ea typeface="標楷體" panose="03000509000000000000" pitchFamily="65" charset="-120"/>
              <a:cs typeface="Times New Roman" panose="02020603050405020304" pitchFamily="18" charset="0"/>
            </a:rPr>
            <a:t>Committee Members of the Degree Examination</a:t>
          </a:r>
          <a:endParaRPr lang="zh-TW" altLang="en-US" sz="2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8647" y="45806"/>
        <a:ext cx="7791578" cy="529549"/>
      </dsp:txXfrm>
    </dsp:sp>
    <dsp:sp modelId="{4B1FACD4-7593-4D1A-B238-0389E105DFAA}">
      <dsp:nvSpPr>
        <dsp:cNvPr id="0" name=""/>
        <dsp:cNvSpPr/>
      </dsp:nvSpPr>
      <dsp:spPr>
        <a:xfrm>
          <a:off x="0" y="604003"/>
          <a:ext cx="7848872"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altLang="en-US" sz="1400" b="0" kern="1200" dirty="0" smtClean="0">
              <a:latin typeface="Times New Roman" panose="02020603050405020304" pitchFamily="18" charset="0"/>
              <a:ea typeface="標楷體" panose="03000509000000000000" pitchFamily="65" charset="-120"/>
              <a:cs typeface="Times New Roman" panose="02020603050405020304" pitchFamily="18" charset="0"/>
            </a:rPr>
            <a:t>Graduate students are required to confirm the committee members for their thesis/dissertation examination with their supervising professor prior to the degree examination. S</a:t>
          </a:r>
          <a:r>
            <a:rPr lang="en-US" sz="1400" kern="1200" dirty="0" smtClean="0">
              <a:latin typeface="Times New Roman" panose="02020603050405020304" pitchFamily="18" charset="0"/>
              <a:cs typeface="Times New Roman" panose="02020603050405020304" pitchFamily="18" charset="0"/>
            </a:rPr>
            <a:t>tudents have to log into the "Thesis/Dissertation and Advisor Information System" to register the degree examination committee members, print respective forms, and submit the degree exam application to their department in accordance with the department’s regulations. </a:t>
          </a:r>
          <a:endParaRPr lang="en-US" altLang="zh-TW" sz="14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zh-TW" altLang="en-US" sz="2000" b="0" u="none" kern="1200" dirty="0">
            <a:latin typeface="標楷體" panose="03000509000000000000" pitchFamily="65" charset="-12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20000"/>
            </a:spcAft>
            <a:buChar char="••"/>
          </a:pPr>
          <a:endParaRPr lang="en-US" altLang="zh-TW" sz="18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0" y="604003"/>
        <a:ext cx="7848872" cy="1630125"/>
      </dsp:txXfrm>
    </dsp:sp>
    <dsp:sp modelId="{FEC02484-76C1-481C-B4EF-8F472D299990}">
      <dsp:nvSpPr>
        <dsp:cNvPr id="0" name=""/>
        <dsp:cNvSpPr/>
      </dsp:nvSpPr>
      <dsp:spPr>
        <a:xfrm>
          <a:off x="0" y="1778675"/>
          <a:ext cx="7848872" cy="60818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altLang="zh-TW" sz="2600" b="0" kern="1200"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Graduation</a:t>
          </a:r>
          <a:endParaRPr lang="en-US" altLang="zh-TW" sz="2600" b="0" kern="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89" y="1808364"/>
        <a:ext cx="7789494" cy="548806"/>
      </dsp:txXfrm>
    </dsp:sp>
    <dsp:sp modelId="{7199634C-3284-49CE-B29E-936BDCE1B304}">
      <dsp:nvSpPr>
        <dsp:cNvPr id="0" name=""/>
        <dsp:cNvSpPr/>
      </dsp:nvSpPr>
      <dsp:spPr>
        <a:xfrm>
          <a:off x="0" y="2659100"/>
          <a:ext cx="7848872" cy="174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17780" rIns="99568" bIns="17780" numCol="1" spcCol="1270" anchor="t" anchorCtr="0">
          <a:noAutofit/>
        </a:bodyPr>
        <a:lstStyle/>
        <a:p>
          <a:pPr marL="0" lvl="1" indent="0" algn="l" defTabSz="889000">
            <a:lnSpc>
              <a:spcPct val="90000"/>
            </a:lnSpc>
            <a:spcBef>
              <a:spcPct val="0"/>
            </a:spcBef>
            <a:spcAft>
              <a:spcPct val="20000"/>
            </a:spcAft>
            <a:buChar char="••"/>
          </a:pPr>
          <a:r>
            <a:rPr lang="en-US" sz="1400" kern="1200" dirty="0" smtClean="0">
              <a:latin typeface="Times New Roman" panose="02020603050405020304" pitchFamily="18" charset="0"/>
              <a:cs typeface="Times New Roman" panose="02020603050405020304" pitchFamily="18" charset="0"/>
            </a:rPr>
            <a:t>The submission deadline for the final draft (including hard copies and electronic files) of the thesis, written reports, technical reports, or professional practice reports is the deadline of the registration for the defense examination of the following semester. Students, who miss this deadline for submitting their thesis but have not yet exceeded their maximum period of study, shall register for the following semester and submit their thesis before the deadline for that semester to be eligible for graduation in that semester. Those students who miss the deadline for submitting their thesis and have reached the limit of their maximum period of study will be deemed to have failed their thesis defense examination and are required to withdraw from the university.</a:t>
          </a:r>
          <a:endParaRPr lang="en-US" altLang="zh-TW" sz="14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0" y="2659100"/>
        <a:ext cx="7848872" cy="17490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7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idx="2"/>
          </p:nvPr>
        </p:nvSpPr>
        <p:spPr bwMode="auto">
          <a:xfrm>
            <a:off x="927100" y="752475"/>
            <a:ext cx="4945063" cy="370998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03288" y="4716705"/>
            <a:ext cx="4989512" cy="4461316"/>
          </a:xfrm>
          <a:prstGeom prst="rect">
            <a:avLst/>
          </a:prstGeom>
          <a:noFill/>
          <a:ln w="9525">
            <a:noFill/>
            <a:miter lim="800000"/>
            <a:headEnd/>
            <a:tailEnd/>
          </a:ln>
          <a:effectLst/>
        </p:spPr>
        <p:txBody>
          <a:bodyPr vert="horz" wrap="square" lIns="98058" tIns="48194" rIns="98058" bIns="4819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179752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1747" name="備忘稿版面配置區 2"/>
          <p:cNvSpPr>
            <a:spLocks noGrp="1"/>
          </p:cNvSpPr>
          <p:nvPr>
            <p:ph type="body" idx="1"/>
          </p:nvPr>
        </p:nvSpPr>
        <p:spPr>
          <a:noFill/>
          <a:ln/>
        </p:spPr>
        <p:txBody>
          <a:bodyPr/>
          <a:lstStyle/>
          <a:p>
            <a:endParaRPr lang="zh-TW" altLang="en-US"/>
          </a:p>
        </p:txBody>
      </p:sp>
      <p:sp>
        <p:nvSpPr>
          <p:cNvPr id="31748"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pPr marL="0" marR="0" lvl="0" indent="0" algn="l" defTabSz="914400" rtl="0" eaLnBrk="1" fontAlgn="base" latinLnBrk="0" hangingPunct="1">
              <a:lnSpc>
                <a:spcPct val="100000"/>
              </a:lnSpc>
              <a:spcBef>
                <a:spcPct val="0"/>
              </a:spcBef>
              <a:spcAft>
                <a:spcPct val="0"/>
              </a:spcAft>
              <a:buClrTx/>
              <a:buSzTx/>
              <a:buFontTx/>
              <a:buNone/>
              <a:tabLst/>
              <a:defRPr/>
            </a:pPr>
            <a:fld id="{153C66BE-9CBC-48C1-BE07-CADBAD881311}" type="slidenum">
              <a:rPr kumimoji="1" lang="zh-TW" altLang="en-US"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1" lang="en-US" altLang="zh-TW"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endParaRPr>
          </a:p>
        </p:txBody>
      </p:sp>
    </p:spTree>
    <p:extLst>
      <p:ext uri="{BB962C8B-B14F-4D97-AF65-F5344CB8AC3E}">
        <p14:creationId xmlns:p14="http://schemas.microsoft.com/office/powerpoint/2010/main" val="148904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1747" name="備忘稿版面配置區 2"/>
          <p:cNvSpPr>
            <a:spLocks noGrp="1"/>
          </p:cNvSpPr>
          <p:nvPr>
            <p:ph type="body" idx="1"/>
          </p:nvPr>
        </p:nvSpPr>
        <p:spPr>
          <a:noFill/>
          <a:ln/>
        </p:spPr>
        <p:txBody>
          <a:bodyPr/>
          <a:lstStyle/>
          <a:p>
            <a:endParaRPr lang="zh-TW" altLang="en-US"/>
          </a:p>
        </p:txBody>
      </p:sp>
      <p:sp>
        <p:nvSpPr>
          <p:cNvPr id="31748"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pPr marL="0" marR="0" lvl="0" indent="0" algn="l" defTabSz="914400" rtl="0" eaLnBrk="1" fontAlgn="base" latinLnBrk="0" hangingPunct="1">
              <a:lnSpc>
                <a:spcPct val="100000"/>
              </a:lnSpc>
              <a:spcBef>
                <a:spcPct val="0"/>
              </a:spcBef>
              <a:spcAft>
                <a:spcPct val="0"/>
              </a:spcAft>
              <a:buClrTx/>
              <a:buSzTx/>
              <a:buFontTx/>
              <a:buNone/>
              <a:tabLst/>
              <a:defRPr/>
            </a:pPr>
            <a:fld id="{153C66BE-9CBC-48C1-BE07-CADBAD881311}" type="slidenum">
              <a:rPr kumimoji="1" lang="zh-TW" altLang="en-US"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1" lang="en-US" altLang="zh-TW" sz="1000" b="0" i="0" u="none" strike="noStrike" kern="1200" cap="none" spc="0" normalizeH="0" baseline="0" noProof="0">
              <a:ln>
                <a:noFill/>
              </a:ln>
              <a:solidFill>
                <a:srgbClr val="000000"/>
              </a:solidFill>
              <a:effectLst/>
              <a:uLnTx/>
              <a:uFillTx/>
              <a:latin typeface="Times New Roman" pitchFamily="18" charset="0"/>
              <a:ea typeface="華康粗圓體" pitchFamily="49" charset="-120"/>
              <a:cs typeface="+mn-cs"/>
            </a:endParaRPr>
          </a:p>
        </p:txBody>
      </p:sp>
    </p:spTree>
    <p:extLst>
      <p:ext uri="{BB962C8B-B14F-4D97-AF65-F5344CB8AC3E}">
        <p14:creationId xmlns:p14="http://schemas.microsoft.com/office/powerpoint/2010/main" val="400303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3</a:t>
            </a:fld>
            <a:endParaRPr lang="en-US" altLang="zh-TW"/>
          </a:p>
        </p:txBody>
      </p:sp>
    </p:spTree>
    <p:extLst>
      <p:ext uri="{BB962C8B-B14F-4D97-AF65-F5344CB8AC3E}">
        <p14:creationId xmlns:p14="http://schemas.microsoft.com/office/powerpoint/2010/main" val="314976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4</a:t>
            </a:fld>
            <a:endParaRPr lang="en-US" altLang="zh-TW"/>
          </a:p>
        </p:txBody>
      </p:sp>
    </p:spTree>
    <p:extLst>
      <p:ext uri="{BB962C8B-B14F-4D97-AF65-F5344CB8AC3E}">
        <p14:creationId xmlns:p14="http://schemas.microsoft.com/office/powerpoint/2010/main" val="279992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5</a:t>
            </a:fld>
            <a:endParaRPr lang="en-US" altLang="zh-TW"/>
          </a:p>
        </p:txBody>
      </p:sp>
    </p:spTree>
    <p:extLst>
      <p:ext uri="{BB962C8B-B14F-4D97-AF65-F5344CB8AC3E}">
        <p14:creationId xmlns:p14="http://schemas.microsoft.com/office/powerpoint/2010/main" val="93450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p:spPr>
        <p:txBody>
          <a:bodyPr/>
          <a:lstStyle/>
          <a:p>
            <a:endParaRPr lang="zh-TW" altLang="en-US"/>
          </a:p>
        </p:txBody>
      </p:sp>
      <p:sp>
        <p:nvSpPr>
          <p:cNvPr id="32772" name="投影片編號版面配置區 3"/>
          <p:cNvSpPr>
            <a:spLocks noGrp="1"/>
          </p:cNvSpPr>
          <p:nvPr>
            <p:ph type="sldNum" sz="quarter" idx="4294967295"/>
          </p:nvPr>
        </p:nvSpPr>
        <p:spPr bwMode="auto">
          <a:xfrm>
            <a:off x="3851276" y="9430218"/>
            <a:ext cx="2944813" cy="496412"/>
          </a:xfrm>
          <a:prstGeom prst="rect">
            <a:avLst/>
          </a:prstGeom>
          <a:noFill/>
          <a:ln>
            <a:miter lim="800000"/>
            <a:headEnd/>
            <a:tailEnd/>
          </a:ln>
        </p:spPr>
        <p:txBody>
          <a:bodyPr lIns="91319" tIns="45660" rIns="91319" bIns="45660"/>
          <a:lstStyle/>
          <a:p>
            <a:fld id="{373C9E54-4581-467C-9700-234663D24F1A}" type="slidenum">
              <a:rPr lang="zh-TW" altLang="en-US"/>
              <a:pPr/>
              <a:t>6</a:t>
            </a:fld>
            <a:endParaRPr lang="en-US" altLang="zh-TW"/>
          </a:p>
        </p:txBody>
      </p:sp>
    </p:spTree>
    <p:extLst>
      <p:ext uri="{BB962C8B-B14F-4D97-AF65-F5344CB8AC3E}">
        <p14:creationId xmlns:p14="http://schemas.microsoft.com/office/powerpoint/2010/main" val="171247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D9B14612-64D9-414A-B34A-3F3097E99CE7}"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B605F36-5FD2-4EC3-86B2-6BABA89C4E74}"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155503-678B-4943-BA0D-BE5F49E5A70A}"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5C594B7-2205-4038-B85C-C74A21D4D08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3E3675B-9548-4279-8789-372C7C30E90B}"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652650F-6182-43D9-A035-B228BC444292}"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2DD921A-B25A-45F7-8D3C-D0941569E93E}" type="datetime1">
              <a:rPr lang="zh-TW" altLang="en-US"/>
              <a:pPr>
                <a:defRPr/>
              </a:pPr>
              <a:t>2023/10/2</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A9A07D7-84BC-4432-A0A6-F777D381BFE7}"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66750" y="1600200"/>
            <a:ext cx="40290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48225" y="1600200"/>
            <a:ext cx="40290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標題 5"/>
          <p:cNvSpPr>
            <a:spLocks noGrp="1"/>
          </p:cNvSpPr>
          <p:nvPr>
            <p:ph type="title"/>
          </p:nvPr>
        </p:nvSpPr>
        <p:spPr/>
        <p:txBody>
          <a:bodyPr/>
          <a:lstStyle/>
          <a:p>
            <a:r>
              <a:rPr lang="zh-TW" altLang="en-US"/>
              <a:t>按一下以編輯母片標題樣式</a:t>
            </a:r>
          </a:p>
        </p:txBody>
      </p:sp>
      <p:sp>
        <p:nvSpPr>
          <p:cNvPr id="5" name="Rectangle 7"/>
          <p:cNvSpPr>
            <a:spLocks noGrp="1" noChangeArrowheads="1"/>
          </p:cNvSpPr>
          <p:nvPr>
            <p:ph type="ftr" sz="quarter" idx="10"/>
          </p:nvPr>
        </p:nvSpPr>
        <p:spPr>
          <a:xfrm>
            <a:off x="2484438" y="6308725"/>
            <a:ext cx="5335587" cy="365125"/>
          </a:xfrm>
        </p:spPr>
        <p:txBody>
          <a:bodyPr/>
          <a:lstStyle>
            <a:lvl1pPr>
              <a:defRPr/>
            </a:lvl1pPr>
          </a:lstStyle>
          <a:p>
            <a:pPr>
              <a:defRPr/>
            </a:pPr>
            <a:r>
              <a:rPr lang="en-US" altLang="zh-TW"/>
              <a:t>NATIONAL TAIWAN UNIVERSITY OF SCIENCE AND TECHNOLOGY</a:t>
            </a:r>
            <a:endParaRPr lang="en-US"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0241248-F36E-48F3-A97A-58BEA5566661}"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DCD86BA-4728-4486-B4B5-3CEBDA0E9E0C}"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8B7CDBE-FEE4-4D24-B59C-0151ED4CB367}"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D00D5F1-624C-42C7-A88A-B7FB746AB236}"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EF67F15-8A91-49D6-A3F8-DF3EBDF57282}"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2872D8C-AC8F-4B3B-BD9E-5A7BC949D4BC}"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7D1510E7-7624-4B3E-83C3-69AA38D77631}"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1A051F9-5096-4791-B9AA-A019E129E56E}"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47A56155-DA34-4E85-B3A0-8F7D4417BB41}" type="datetime1">
              <a:rPr lang="zh-TW" altLang="en-US"/>
              <a:pPr>
                <a:defRPr/>
              </a:pPr>
              <a:t>2023/10/2</a:t>
            </a:fld>
            <a:endParaRPr lang="en-US" altLang="zh-TW"/>
          </a:p>
        </p:txBody>
      </p:sp>
      <p:sp>
        <p:nvSpPr>
          <p:cNvPr id="8"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4AA6157-C997-4F5F-8D66-930993BC30AA}"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D971CF54-0C54-45E8-BC1A-09D9C0C8B498}" type="datetime1">
              <a:rPr lang="zh-TW" altLang="en-US"/>
              <a:pPr>
                <a:defRPr/>
              </a:pPr>
              <a:t>2023/10/2</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BB3446B-3B8A-48EF-BC63-32B4A22621D2}"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93510823-6CF4-4F91-AC35-6A7C98BCECE7}"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3771D8D-D9F4-452B-A71A-A5F02183A532}"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A2633D3-4BBE-4520-B9B3-A5E7B2318CB5}" type="datetime1">
              <a:rPr lang="zh-TW" altLang="en-US"/>
              <a:pPr>
                <a:defRPr/>
              </a:pPr>
              <a:t>2023/10/2</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A9057C7-883D-4EC8-B82C-34234CC207EE}"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D795386-ABB2-4BC5-8558-ED87D53BC593}" type="datetime1">
              <a:rPr lang="zh-TW" altLang="en-US"/>
              <a:pPr>
                <a:defRPr/>
              </a:pPr>
              <a:t>2023/10/2</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2E509CD-1824-4690-8C18-C3D2843D7345}"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7078578-DA4E-4F8A-8173-55AF324E4CFA}"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2B544D8-CE9F-4A4A-9BDE-5DE8AFFD5E60}"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25BD3F3-06F5-49C0-B286-F113A500685B}"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B1D6EFC-23F9-424C-A180-DF1676201B9C}"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4CA4CFB-30AF-431D-87B0-66B3E55163E9}"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2B771AD-26BB-4FF6-99EA-532C20F687EC}" type="slidenum">
              <a:rPr lang="zh-TW" altLang="en-US"/>
              <a:pPr>
                <a:defRPr/>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E180563-78FA-4FA2-AFD8-30BC9BA4954D}"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02FAF58-6271-4BE9-9AE1-783AE8CFE12B}"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B4526132-745D-4B6D-A62A-2CAE56A2F49B}"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A3D4C72-A543-426A-8D69-97628583B46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8C3C61E-A8B0-41D8-BA88-4D8B65E52001}"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06920F2-F17F-475A-886C-C6FFF1332DCE}"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ED70E42-7A80-4F39-B22F-3009052AA0DF}"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FC730A2-2B7A-4E7A-A450-ACEC1D08E604}"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8D277D0-557C-45AF-BF98-D592967FC1AF}"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462C3089-D6F8-41F0-ABAD-5001104CF86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0D0CDE2-19E1-4827-A246-7D65BAD61554}" type="datetime1">
              <a:rPr lang="zh-TW" altLang="en-US"/>
              <a:pPr>
                <a:defRPr/>
              </a:pPr>
              <a:t>2023/10/2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9304329-5350-452E-B636-DAC8C0D883B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BED9A854-055B-421B-8A9A-38812AE29F28}" type="datetime1">
              <a:rPr lang="zh-TW" altLang="en-US"/>
              <a:pPr>
                <a:defRPr/>
              </a:pPr>
              <a:t>2023/10/2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802677A4-1B08-4D5B-834D-F96F83B5228C}"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CAC08A9-89FA-42E1-8DE4-E6F66A783EC4}" type="datetime1">
              <a:rPr lang="zh-TW" altLang="en-US"/>
              <a:pPr>
                <a:defRPr/>
              </a:pPr>
              <a:t>2023/10/2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B6D3F0DB-9AF0-4E5B-BC37-53FA3D2D984B}"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C004943-EE5C-4C4F-8BB2-C81375C8E14F}" type="datetime1">
              <a:rPr lang="zh-TW" altLang="en-US"/>
              <a:pPr>
                <a:defRPr/>
              </a:pPr>
              <a:t>2023/10/2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22E23C96-18B4-4184-8F83-DC7AB21748BE}"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3CA8F6F-68C0-4749-BAB6-93DCB271D437}"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696ACE0F-27DE-4491-92DA-8B5B9D1E1122}"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0602293-3CEE-4861-B73F-BE7ECDA57EA6}"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AC1ADBC1-B0B8-4644-8DF8-DC6324DCE7AB}"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4639EBF-3CB1-40A6-9B7D-CB5D7E6690F1}"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767A6D4-BBFA-411E-8EB4-DA43184B504E}" type="slidenum">
              <a:rPr lang="zh-TW" altLang="en-US"/>
              <a:pPr>
                <a:defRPr/>
              </a:pPr>
              <a:t>‹#›</a:t>
            </a:fld>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AFCC26B-507D-4104-A4A9-9CBF5AF8B5E4}"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EC78285-D5C8-4D74-933D-7C77FDA95ADB}" type="slidenum">
              <a:rPr lang="zh-TW" altLang="en-US"/>
              <a:pPr>
                <a:defRPr/>
              </a:pPr>
              <a:t>‹#›</a:t>
            </a:fld>
            <a:endParaRPr lang="zh-TW"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2DD921A-B25A-45F7-8D3C-D0941569E93E}" type="datetime1">
              <a:rPr lang="zh-TW" altLang="en-US"/>
              <a:pPr>
                <a:defRPr/>
              </a:pPr>
              <a:t>2023/10/2</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A9A07D7-84BC-4432-A0A6-F777D381BFE7}" type="slidenum">
              <a:rPr lang="zh-TW" altLang="en-US"/>
              <a:pPr>
                <a:defRPr/>
              </a:pPr>
              <a:t>‹#›</a:t>
            </a:fld>
            <a:endParaRPr lang="zh-TW" altLang="en-US"/>
          </a:p>
        </p:txBody>
      </p:sp>
    </p:spTree>
    <p:extLst>
      <p:ext uri="{BB962C8B-B14F-4D97-AF65-F5344CB8AC3E}">
        <p14:creationId xmlns:p14="http://schemas.microsoft.com/office/powerpoint/2010/main" val="3945439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77A08B95-3918-4F64-8926-81BC2F144F41}"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66528CC-DEF8-4DB5-BF5F-DF51727CA463}" type="slidenum">
              <a:rPr lang="zh-TW" altLang="en-US"/>
              <a:pPr>
                <a:defRPr/>
              </a:pPr>
              <a:t>‹#›</a:t>
            </a:fld>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D43EA5E-8338-4000-B3A3-325EBA801F44}"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611C559-AF1C-47ED-A5BC-9AC88F21E38C}"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6B236449-0CD5-43C0-9634-FDEEC498DBAE}"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373B114-5AE5-4B01-A044-418083321229}"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C25C4FA-68DD-4F24-8CBC-E32BEDE6A817}"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8CE537D-2AD5-4D80-832D-DDB92CCCA81C}" type="slidenum">
              <a:rPr lang="zh-TW" altLang="en-US"/>
              <a:pPr>
                <a:defRPr/>
              </a:pPr>
              <a:t>‹#›</a:t>
            </a:fld>
            <a:endParaRPr lang="zh-TW"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425D4F57-0621-4562-81F9-06B8E2188516}"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5188BB21-E523-4109-A2B4-7DA8784C7E42}" type="slidenum">
              <a:rPr lang="zh-TW" altLang="en-US"/>
              <a:pPr>
                <a:defRPr/>
              </a:pPr>
              <a:t>‹#›</a:t>
            </a:fld>
            <a:endParaRPr lang="zh-TW"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109D7CE-6685-401E-BE69-000C01D332EE}" type="datetime1">
              <a:rPr lang="zh-TW" altLang="en-US"/>
              <a:pPr>
                <a:defRPr/>
              </a:pPr>
              <a:t>2023/10/2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D82A8BA4-A530-4830-8460-954C273B5CD4}" type="slidenum">
              <a:rPr lang="zh-TW" altLang="en-US"/>
              <a:pPr>
                <a:defRPr/>
              </a:pPr>
              <a:t>‹#›</a:t>
            </a:fld>
            <a:endParaRPr lang="zh-TW"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86A868C-B296-4E13-8FFA-CCE36605BE9F}" type="datetime1">
              <a:rPr lang="zh-TW" altLang="en-US"/>
              <a:pPr>
                <a:defRPr/>
              </a:pPr>
              <a:t>2023/10/2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215F0295-3E21-4CF2-9A8D-B7578953B29E}" type="slidenum">
              <a:rPr lang="zh-TW" altLang="en-US"/>
              <a:pPr>
                <a:defRPr/>
              </a:pPr>
              <a:t>‹#›</a:t>
            </a:fld>
            <a:endParaRPr lang="zh-TW"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6E7DF4-54CE-4DC7-B083-08E520AA4FFC}" type="datetime1">
              <a:rPr lang="zh-TW" altLang="en-US"/>
              <a:pPr>
                <a:defRPr/>
              </a:pPr>
              <a:t>2023/10/2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4CA8BF90-40C4-4251-8A2C-2C1F64300DE9}" type="slidenum">
              <a:rPr lang="zh-TW" altLang="en-US"/>
              <a:pPr>
                <a:defRPr/>
              </a:pPr>
              <a:t>‹#›</a:t>
            </a:fld>
            <a:endParaRPr lang="zh-TW"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57C1999-84C0-4417-B45B-F32E75855A4E}"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778E95E-154B-4A5B-9C4E-6E1F8D37043B}" type="slidenum">
              <a:rPr lang="zh-TW" altLang="en-US"/>
              <a:pPr>
                <a:defRPr/>
              </a:pPr>
              <a:t>‹#›</a:t>
            </a:fld>
            <a:endParaRPr lang="zh-TW"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9D95BB9-E116-4747-908A-10BC55BAF952}" type="datetime1">
              <a:rPr lang="zh-TW" altLang="en-US"/>
              <a:pPr>
                <a:defRPr/>
              </a:pPr>
              <a:t>2023/10/2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EC8C8A2-93A6-4E98-83AD-11C9036DF82E}" type="slidenum">
              <a:rPr lang="zh-TW" altLang="en-US"/>
              <a:pPr>
                <a:defRPr/>
              </a:pPr>
              <a:t>‹#›</a:t>
            </a:fld>
            <a:endParaRPr lang="zh-TW"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DC653AE-EBF2-4729-8C46-C36808121158}"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DAEED26-2001-4E6F-8633-24F62E8A9BE6}" type="slidenum">
              <a:rPr lang="zh-TW" altLang="en-US"/>
              <a:pPr>
                <a:defRPr/>
              </a:pPr>
              <a:t>‹#›</a:t>
            </a:fld>
            <a:endParaRPr lang="zh-TW"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5D128B8-DC42-4ACB-9121-0CDCB45006EE}" type="datetime1">
              <a:rPr lang="zh-TW" altLang="en-US"/>
              <a:pPr>
                <a:defRPr/>
              </a:pPr>
              <a:t>2023/10/2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E86225C-7CA1-45B0-AB53-59FB3EFF460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38E4120E-D9D7-4B09-A1B4-14FBBC59388D}" type="datetime1">
              <a:rPr lang="zh-TW" altLang="en-US"/>
              <a:pPr>
                <a:defRPr/>
              </a:pPr>
              <a:t>2023/10/2</a:t>
            </a:fld>
            <a:endParaRPr lang="en-US" altLang="zh-TW"/>
          </a:p>
        </p:txBody>
      </p:sp>
      <p:sp>
        <p:nvSpPr>
          <p:cNvPr id="8"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635E377-DD30-47C1-B59C-6A9732AEB611}"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065AD462-B81D-45F4-A7CB-C1A1942122B7}" type="datetime1">
              <a:rPr lang="zh-TW" altLang="en-US"/>
              <a:pPr>
                <a:defRPr/>
              </a:pPr>
              <a:t>2023/10/2</a:t>
            </a:fld>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551782F-70BE-4764-8C19-A0959A6E9365}"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90BAE0F-ADC2-4BB5-9D16-6FDD57FD9B59}" type="datetime1">
              <a:rPr lang="zh-TW" altLang="en-US"/>
              <a:pPr>
                <a:defRPr/>
              </a:pPr>
              <a:t>2023/10/2</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F268E16-BD77-456C-AC6A-EB2CB3775AFA}"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1E99F59-723F-48BB-9AD9-F2A9A278C6F5}"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FE2A48D-028D-4E7B-BE40-AA91F622078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B4993DF-2617-4958-8C54-D7CDED029571}" type="datetime1">
              <a:rPr lang="zh-TW" altLang="en-US"/>
              <a:pPr>
                <a:defRPr/>
              </a:pPr>
              <a:t>2023/10/2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NATIONAL TAIWAN UNIVERSITY OF SCIENCE AND TECHNOLOGY</a:t>
            </a: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AC78AA9-70D2-4EF3-AD52-1FE9DFA8B91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BEFF311-8729-4476-8FF0-894ED663A28E}" type="datetime1">
              <a:rPr lang="zh-TW" altLang="en-US"/>
              <a:pPr>
                <a:defRPr/>
              </a:pPr>
              <a:t>2023/10/2</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華康粗圓體" pitchFamily="49" charset="-120"/>
                <a:cs typeface="+mn-cs"/>
              </a:defRPr>
            </a:lvl1pPr>
          </a:lstStyle>
          <a:p>
            <a:pPr>
              <a:defRPr/>
            </a:pPr>
            <a:fld id="{45AE4338-C2FE-4486-A9F6-6A544DDD5E8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 id="2147485806" r:id="rId13"/>
  </p:sldLayoutIdLst>
  <p:hf hdr="0" ftr="0" dt="0"/>
  <p:txStyles>
    <p:titleStyle>
      <a:lvl1pPr algn="ctr" rtl="0" eaLnBrk="0" fontAlgn="base" hangingPunct="0">
        <a:spcBef>
          <a:spcPct val="0"/>
        </a:spcBef>
        <a:spcAft>
          <a:spcPct val="0"/>
        </a:spcAft>
        <a:defRPr sz="4400" kern="1200">
          <a:solidFill>
            <a:schemeClr val="tx1"/>
          </a:solidFill>
          <a:latin typeface="+mj-lt"/>
          <a:ea typeface="標楷體" pitchFamily="65" charset="-120"/>
          <a:cs typeface="+mj-cs"/>
        </a:defRPr>
      </a:lvl1pPr>
      <a:lvl2pPr algn="ctr" rtl="0" eaLnBrk="0" fontAlgn="base" hangingPunct="0">
        <a:spcBef>
          <a:spcPct val="0"/>
        </a:spcBef>
        <a:spcAft>
          <a:spcPct val="0"/>
        </a:spcAft>
        <a:defRPr sz="4400">
          <a:solidFill>
            <a:schemeClr val="tx1"/>
          </a:solidFill>
          <a:latin typeface="Arial" pitchFamily="34" charset="0"/>
          <a:ea typeface="標楷體" pitchFamily="65" charset="-120"/>
        </a:defRPr>
      </a:lvl2pPr>
      <a:lvl3pPr algn="ctr" rtl="0" eaLnBrk="0" fontAlgn="base" hangingPunct="0">
        <a:spcBef>
          <a:spcPct val="0"/>
        </a:spcBef>
        <a:spcAft>
          <a:spcPct val="0"/>
        </a:spcAft>
        <a:defRPr sz="4400">
          <a:solidFill>
            <a:schemeClr val="tx1"/>
          </a:solidFill>
          <a:latin typeface="Arial" pitchFamily="34" charset="0"/>
          <a:ea typeface="標楷體" pitchFamily="65" charset="-120"/>
        </a:defRPr>
      </a:lvl3pPr>
      <a:lvl4pPr algn="ctr" rtl="0" eaLnBrk="0" fontAlgn="base" hangingPunct="0">
        <a:spcBef>
          <a:spcPct val="0"/>
        </a:spcBef>
        <a:spcAft>
          <a:spcPct val="0"/>
        </a:spcAft>
        <a:defRPr sz="4400">
          <a:solidFill>
            <a:schemeClr val="tx1"/>
          </a:solidFill>
          <a:latin typeface="Arial" pitchFamily="34" charset="0"/>
          <a:ea typeface="標楷體" pitchFamily="65" charset="-120"/>
        </a:defRPr>
      </a:lvl4pPr>
      <a:lvl5pPr algn="ctr" rtl="0" eaLnBrk="0" fontAlgn="base" hangingPunct="0">
        <a:spcBef>
          <a:spcPct val="0"/>
        </a:spcBef>
        <a:spcAft>
          <a:spcPct val="0"/>
        </a:spcAft>
        <a:defRPr sz="4400">
          <a:solidFill>
            <a:schemeClr val="tx1"/>
          </a:solidFill>
          <a:latin typeface="Arial" pitchFamily="34"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D368E1A-C677-4AF7-A02A-F480A0F18463}" type="datetime1">
              <a:rPr lang="zh-TW" altLang="en-US"/>
              <a:pPr>
                <a:defRPr/>
              </a:pPr>
              <a:t>2023/10/2</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ltLang="zh-TW"/>
              <a:t>NATIONAL TAIWAN UNIVERSITY OF SCIENCE AND TECHNOLOGY</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華康粗圓體" pitchFamily="49" charset="-120"/>
                <a:cs typeface="+mn-cs"/>
              </a:defRPr>
            </a:lvl1pPr>
          </a:lstStyle>
          <a:p>
            <a:pPr>
              <a:defRPr/>
            </a:pPr>
            <a:fld id="{70BFA860-0591-488B-833A-B9DE1C5517D2}" type="slidenum">
              <a:rPr lang="zh-TW" altLang="en-US"/>
              <a:pPr>
                <a:defRPr/>
              </a:pPr>
              <a:t>‹#›</a:t>
            </a:fld>
            <a:endParaRPr lang="zh-TW" altLang="en-US"/>
          </a:p>
        </p:txBody>
      </p:sp>
      <p:pic>
        <p:nvPicPr>
          <p:cNvPr id="3079" name="그림 8" descr="back16.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72" r:id="rId1"/>
    <p:sldLayoutId id="2147485773" r:id="rId2"/>
    <p:sldLayoutId id="2147485774" r:id="rId3"/>
    <p:sldLayoutId id="2147485775" r:id="rId4"/>
    <p:sldLayoutId id="2147485776" r:id="rId5"/>
    <p:sldLayoutId id="2147485777" r:id="rId6"/>
    <p:sldLayoutId id="2147485778" r:id="rId7"/>
    <p:sldLayoutId id="2147485779" r:id="rId8"/>
    <p:sldLayoutId id="2147485780" r:id="rId9"/>
    <p:sldLayoutId id="2147485781" r:id="rId10"/>
    <p:sldLayoutId id="2147485782" r:id="rId11"/>
    <p:sldLayoutId id="214748578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5CFE06-4071-4E64-9960-18A1C38A28B8}" type="datetime1">
              <a:rPr lang="zh-TW" altLang="en-US"/>
              <a:pPr>
                <a:defRPr/>
              </a:pPr>
              <a:t>2023/10/2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CAA8D1-C410-458D-BE19-098B472A7B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 id="214748580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66548C-5518-42D2-942B-1068FD13A497}" type="datetime1">
              <a:rPr lang="zh-TW" altLang="en-US"/>
              <a:pPr>
                <a:defRPr/>
              </a:pPr>
              <a:t>2023/10/2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21190C-F908-40D8-AB86-A653D759ACC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7232" y="7232"/>
            <a:ext cx="9144000" cy="68580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7412"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2" y="6436607"/>
            <a:ext cx="1428750" cy="357188"/>
          </a:xfrm>
          <a:prstGeom prst="rect">
            <a:avLst/>
          </a:prstGeom>
          <a:noFill/>
          <a:ln w="9525">
            <a:noFill/>
            <a:miter lim="800000"/>
            <a:headEnd/>
            <a:tailEnd/>
          </a:ln>
        </p:spPr>
      </p:pic>
      <p:sp>
        <p:nvSpPr>
          <p:cNvPr id="8" name="投影片編號版面配置區 5"/>
          <p:cNvSpPr txBox="1">
            <a:spLocks noGrp="1"/>
          </p:cNvSpPr>
          <p:nvPr/>
        </p:nvSpPr>
        <p:spPr bwMode="auto">
          <a:xfrm>
            <a:off x="8611680" y="6428670"/>
            <a:ext cx="477416" cy="365125"/>
          </a:xfrm>
          <a:prstGeom prst="rect">
            <a:avLst/>
          </a:prstGeom>
          <a:noFill/>
          <a:ln w="9525">
            <a:noFill/>
            <a:miter lim="800000"/>
            <a:headEnd/>
            <a:tailEnd/>
          </a:ln>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rPr>
              <a:t>16</a:t>
            </a:r>
            <a:endParaRPr kumimoji="1" lang="zh-TW" altLang="en-US"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endParaRPr>
          </a:p>
        </p:txBody>
      </p:sp>
      <p:sp>
        <p:nvSpPr>
          <p:cNvPr id="9" name="標題 1"/>
          <p:cNvSpPr txBox="1">
            <a:spLocks/>
          </p:cNvSpPr>
          <p:nvPr/>
        </p:nvSpPr>
        <p:spPr bwMode="auto">
          <a:xfrm>
            <a:off x="7232" y="7232"/>
            <a:ext cx="9144000" cy="785813"/>
          </a:xfrm>
          <a:prstGeom prst="rect">
            <a:avLst/>
          </a:prstGeom>
          <a:solidFill>
            <a:schemeClr val="accent1">
              <a:lumMod val="75000"/>
            </a:schemeClr>
          </a:solid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32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Graduation Requirements</a:t>
            </a:r>
            <a:endParaRPr kumimoji="1" lang="zh-TW"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微軟正黑體" panose="020B0604030504040204" pitchFamily="34"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954D2752-E4F9-40A3-8232-0F6DF544571E}"/>
              </a:ext>
            </a:extLst>
          </p:cNvPr>
          <p:cNvGraphicFramePr>
            <a:graphicFrameLocks noGrp="1"/>
          </p:cNvGraphicFramePr>
          <p:nvPr>
            <p:extLst>
              <p:ext uri="{D42A27DB-BD31-4B8C-83A1-F6EECF244321}">
                <p14:modId xmlns:p14="http://schemas.microsoft.com/office/powerpoint/2010/main" val="3999627626"/>
              </p:ext>
            </p:extLst>
          </p:nvPr>
        </p:nvGraphicFramePr>
        <p:xfrm>
          <a:off x="189215" y="816470"/>
          <a:ext cx="8765569" cy="4724400"/>
        </p:xfrm>
        <a:graphic>
          <a:graphicData uri="http://schemas.openxmlformats.org/drawingml/2006/table">
            <a:tbl>
              <a:tblPr firstRow="1" bandRow="1">
                <a:tableStyleId>{7DF18680-E054-41AD-8BC1-D1AEF772440D}</a:tableStyleId>
              </a:tblPr>
              <a:tblGrid>
                <a:gridCol w="1724374">
                  <a:extLst>
                    <a:ext uri="{9D8B030D-6E8A-4147-A177-3AD203B41FA5}">
                      <a16:colId xmlns:a16="http://schemas.microsoft.com/office/drawing/2014/main" val="20000"/>
                    </a:ext>
                  </a:extLst>
                </a:gridCol>
                <a:gridCol w="2370755">
                  <a:extLst>
                    <a:ext uri="{9D8B030D-6E8A-4147-A177-3AD203B41FA5}">
                      <a16:colId xmlns:a16="http://schemas.microsoft.com/office/drawing/2014/main" val="20001"/>
                    </a:ext>
                  </a:extLst>
                </a:gridCol>
                <a:gridCol w="2274028">
                  <a:extLst>
                    <a:ext uri="{9D8B030D-6E8A-4147-A177-3AD203B41FA5}">
                      <a16:colId xmlns:a16="http://schemas.microsoft.com/office/drawing/2014/main" val="20002"/>
                    </a:ext>
                  </a:extLst>
                </a:gridCol>
                <a:gridCol w="2396412">
                  <a:extLst>
                    <a:ext uri="{9D8B030D-6E8A-4147-A177-3AD203B41FA5}">
                      <a16:colId xmlns:a16="http://schemas.microsoft.com/office/drawing/2014/main" val="20003"/>
                    </a:ext>
                  </a:extLst>
                </a:gridCol>
              </a:tblGrid>
              <a:tr h="378534">
                <a:tc>
                  <a:txBody>
                    <a:bodyPr/>
                    <a:lstStyle/>
                    <a:p>
                      <a:pPr algn="ct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Master’s Program</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000" dirty="0" smtClean="0">
                          <a:latin typeface="Times New Roman" panose="02020603050405020304" pitchFamily="18" charset="0"/>
                          <a:cs typeface="Times New Roman" panose="02020603050405020304" pitchFamily="18" charset="0"/>
                        </a:rPr>
                        <a:t>Special Evening Master’s  programs for working professionals </a:t>
                      </a:r>
                      <a:endParaRPr lang="zh-TW" altLang="en-US" sz="1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Ph. D Program</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0"/>
                  </a:ext>
                </a:extLst>
              </a:tr>
              <a:tr h="291180">
                <a:tc>
                  <a:txBody>
                    <a:bodyPr/>
                    <a:lstStyle/>
                    <a:p>
                      <a:r>
                        <a:rPr lang="en-US" altLang="zh-TW" sz="1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Duration of studies</a:t>
                      </a:r>
                      <a:endParaRPr lang="zh-TW" altLang="en-US" sz="1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D0E3EA"/>
                    </a:solidFill>
                  </a:tcPr>
                </a:tc>
                <a:tc>
                  <a:txBody>
                    <a:bodyPr/>
                    <a:lstStyle/>
                    <a:p>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to</a:t>
                      </a:r>
                      <a:r>
                        <a:rPr lang="en-US" altLang="zh-TW" sz="14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years</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to 4 years</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 to 7</a:t>
                      </a:r>
                      <a:r>
                        <a:rPr lang="zh-TW" altLang="en-US" sz="14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years</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1"/>
                  </a:ext>
                </a:extLst>
              </a:tr>
              <a:tr h="2707973">
                <a:tc>
                  <a:txBody>
                    <a:bodyPr/>
                    <a:lstStyle/>
                    <a:p>
                      <a:r>
                        <a:rPr lang="en-US" altLang="zh-TW" sz="1400" b="1" kern="1200" dirty="0" smtClean="0">
                          <a:solidFill>
                            <a:schemeClr val="tx1"/>
                          </a:solidFill>
                          <a:effectLst/>
                          <a:latin typeface="Times New Roman" panose="02020603050405020304" pitchFamily="18" charset="0"/>
                          <a:ea typeface="+mn-ea"/>
                          <a:cs typeface="Times New Roman" panose="02020603050405020304" pitchFamily="18" charset="0"/>
                        </a:rPr>
                        <a:t>Minimum credits for Graduation(</a:t>
                      </a:r>
                      <a:r>
                        <a:rPr lang="en-US" altLang="zh-TW" sz="1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thesis is excluded</a:t>
                      </a:r>
                      <a:r>
                        <a:rPr lang="zh-TW" altLang="en-US" sz="1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D0E3EA"/>
                    </a:solidFill>
                  </a:tcPr>
                </a:tc>
                <a:tc>
                  <a:txBody>
                    <a:bodyPr/>
                    <a:lstStyle/>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MBA program: 45 </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Graduate Institute of Technology Management, Department of Business Administration, Graduate Institute of Finance:42 </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Other departments in School of Management: 36</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Graduate Institute of Digital Learning and Education, Department of Applied Foreign Language: 30</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Other departments: 24</a:t>
                      </a:r>
                    </a:p>
                    <a:p>
                      <a:r>
                        <a:rPr lang="en-US" altLang="zh-TW" sz="1200" b="0" i="0" kern="1200" dirty="0" smtClean="0">
                          <a:solidFill>
                            <a:schemeClr val="dk1"/>
                          </a:solidFill>
                          <a:effectLst/>
                          <a:latin typeface="Times New Roman" panose="02020603050405020304" pitchFamily="18" charset="0"/>
                          <a:ea typeface="+mn-ea"/>
                          <a:cs typeface="Times New Roman" panose="02020603050405020304" pitchFamily="18" charset="0"/>
                        </a:rPr>
                        <a:t>If the department has further regulations, those regulations should be followed.</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EMRD</a:t>
                      </a:r>
                      <a:r>
                        <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SEMI-EMRD</a:t>
                      </a:r>
                      <a:r>
                        <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Other</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EMBA</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in School of Management: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p>
                    <a:p>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Other departments</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p>
                    <a:p>
                      <a:r>
                        <a:rPr lang="en-US" altLang="zh-TW" sz="1200" b="0" i="0" kern="1200" dirty="0" smtClean="0">
                          <a:solidFill>
                            <a:schemeClr val="dk1"/>
                          </a:solidFill>
                          <a:effectLst/>
                          <a:latin typeface="Times New Roman" panose="02020603050405020304" pitchFamily="18" charset="0"/>
                          <a:ea typeface="+mn-ea"/>
                          <a:cs typeface="Times New Roman" panose="02020603050405020304" pitchFamily="18" charset="0"/>
                        </a:rPr>
                        <a:t>If the department has further regulations, those regulations should be followed.</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Department of Industrial Management , Graduate  Institute of Finance: 30</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Other departments in School of Management: 24</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0"/>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Other departments: 18</a:t>
                      </a:r>
                      <a:endParaRPr lang="zh-TW" altLang="zh-TW" sz="12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altLang="zh-TW" sz="1200" b="0" i="0" kern="1200" dirty="0" smtClean="0">
                          <a:solidFill>
                            <a:schemeClr val="dk1"/>
                          </a:solidFill>
                          <a:effectLst/>
                          <a:latin typeface="Times New Roman" panose="02020603050405020304" pitchFamily="18" charset="0"/>
                          <a:ea typeface="+mn-ea"/>
                          <a:cs typeface="Times New Roman" panose="02020603050405020304" pitchFamily="18" charset="0"/>
                        </a:rPr>
                        <a:t>If the department has further regulations, those regulations should be followed.</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2"/>
                  </a:ext>
                </a:extLst>
              </a:tr>
              <a:tr h="524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dk1"/>
                          </a:solidFill>
                          <a:effectLst/>
                          <a:latin typeface="Times New Roman" panose="02020603050405020304" pitchFamily="18" charset="0"/>
                          <a:ea typeface="+mn-ea"/>
                          <a:cs typeface="Times New Roman" panose="02020603050405020304" pitchFamily="18" charset="0"/>
                        </a:rPr>
                        <a:t>Passing Grade </a:t>
                      </a:r>
                      <a:endParaRPr lang="zh-TW" altLang="zh-TW" sz="120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zh-TW" altLang="zh-TW"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rgbClr val="D0E3EA"/>
                    </a:solidFill>
                  </a:tcPr>
                </a:tc>
                <a:tc>
                  <a:txBody>
                    <a:bodyPr/>
                    <a:lstStyle/>
                    <a:p>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3"/>
                  </a:ext>
                </a:extLst>
              </a:tr>
              <a:tr h="452184">
                <a:tc>
                  <a:txBody>
                    <a:bodyPr/>
                    <a:lstStyle/>
                    <a:p>
                      <a:r>
                        <a:rPr lang="en-US" altLang="zh-TW" sz="1200" b="1" kern="1200" dirty="0" smtClean="0">
                          <a:solidFill>
                            <a:schemeClr val="tx1"/>
                          </a:solidFill>
                          <a:effectLst/>
                          <a:latin typeface="Times New Roman" panose="02020603050405020304" pitchFamily="18" charset="0"/>
                          <a:ea typeface="+mn-ea"/>
                          <a:cs typeface="Times New Roman" panose="02020603050405020304" pitchFamily="18" charset="0"/>
                        </a:rPr>
                        <a:t>Academic Research Ethics Course</a:t>
                      </a:r>
                      <a:r>
                        <a:rPr lang="zh-TW" altLang="en-US"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 credit</a:t>
                      </a:r>
                      <a:r>
                        <a:rPr lang="zh-TW" altLang="en-US"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D0E3EA"/>
                    </a:solidFill>
                  </a:tcPr>
                </a:tc>
                <a:tc gridSpan="3">
                  <a:txBody>
                    <a:bodyPr/>
                    <a:lstStyle/>
                    <a:p>
                      <a:pPr algn="l"/>
                      <a:r>
                        <a:rPr lang="en-US" altLang="zh-TW" sz="1200" b="0" kern="1200" dirty="0" smtClean="0">
                          <a:solidFill>
                            <a:schemeClr val="dk1"/>
                          </a:solidFill>
                          <a:effectLst/>
                          <a:latin typeface="Times New Roman" panose="02020603050405020304" pitchFamily="18" charset="0"/>
                          <a:ea typeface="+mn-ea"/>
                          <a:cs typeface="Times New Roman" panose="02020603050405020304" pitchFamily="18" charset="0"/>
                        </a:rPr>
                        <a:t>Graduate students should complete this course before the end of their first year. </a:t>
                      </a:r>
                      <a:r>
                        <a:rPr lang="en-US" altLang="zh-TW" sz="1200" kern="1200" dirty="0" smtClean="0">
                          <a:solidFill>
                            <a:srgbClr val="FF0000"/>
                          </a:solidFill>
                          <a:effectLst/>
                          <a:latin typeface="Times New Roman" panose="02020603050405020304" pitchFamily="18" charset="0"/>
                          <a:ea typeface="+mn-ea"/>
                          <a:cs typeface="Times New Roman" panose="02020603050405020304" pitchFamily="18" charset="0"/>
                        </a:rPr>
                        <a:t>They</a:t>
                      </a:r>
                      <a:r>
                        <a:rPr lang="en-US" altLang="zh-TW" sz="12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altLang="zh-TW" sz="1200" kern="1200" dirty="0" smtClean="0">
                          <a:solidFill>
                            <a:srgbClr val="FF0000"/>
                          </a:solidFill>
                          <a:effectLst/>
                          <a:latin typeface="Times New Roman" panose="02020603050405020304" pitchFamily="18" charset="0"/>
                          <a:ea typeface="+mn-ea"/>
                          <a:cs typeface="Times New Roman" panose="02020603050405020304" pitchFamily="18" charset="0"/>
                        </a:rPr>
                        <a:t>can apply for the examination of degree only after they pass the course. </a:t>
                      </a:r>
                      <a:endPar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199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7232" y="7232"/>
            <a:ext cx="9144000" cy="68580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7412"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2" y="6436607"/>
            <a:ext cx="1428750" cy="357188"/>
          </a:xfrm>
          <a:prstGeom prst="rect">
            <a:avLst/>
          </a:prstGeom>
          <a:noFill/>
          <a:ln w="9525">
            <a:noFill/>
            <a:miter lim="800000"/>
            <a:headEnd/>
            <a:tailEnd/>
          </a:ln>
        </p:spPr>
      </p:pic>
      <p:sp>
        <p:nvSpPr>
          <p:cNvPr id="8" name="投影片編號版面配置區 5"/>
          <p:cNvSpPr txBox="1">
            <a:spLocks noGrp="1"/>
          </p:cNvSpPr>
          <p:nvPr/>
        </p:nvSpPr>
        <p:spPr bwMode="auto">
          <a:xfrm>
            <a:off x="8611680" y="6428670"/>
            <a:ext cx="477416" cy="365125"/>
          </a:xfrm>
          <a:prstGeom prst="rect">
            <a:avLst/>
          </a:prstGeom>
          <a:noFill/>
          <a:ln w="9525">
            <a:noFill/>
            <a:miter lim="800000"/>
            <a:headEnd/>
            <a:tailEnd/>
          </a:ln>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rPr>
              <a:t>16</a:t>
            </a:r>
            <a:endParaRPr kumimoji="1" lang="zh-TW" altLang="en-US" sz="1600" b="0" i="0" u="none" strike="noStrike" kern="1200" cap="none" spc="0" normalizeH="0" baseline="0" noProof="0" dirty="0">
              <a:ln>
                <a:noFill/>
              </a:ln>
              <a:solidFill>
                <a:prstClr val="white"/>
              </a:solidFill>
              <a:effectLst/>
              <a:uLnTx/>
              <a:uFillTx/>
              <a:latin typeface="Arial" panose="020B0604020202020204" pitchFamily="34" charset="0"/>
              <a:ea typeface="標楷體" pitchFamily="65" charset="-120"/>
              <a:cs typeface="Arial" panose="020B0604020202020204" pitchFamily="34" charset="0"/>
            </a:endParaRPr>
          </a:p>
        </p:txBody>
      </p:sp>
      <p:sp>
        <p:nvSpPr>
          <p:cNvPr id="9" name="標題 1"/>
          <p:cNvSpPr txBox="1">
            <a:spLocks/>
          </p:cNvSpPr>
          <p:nvPr/>
        </p:nvSpPr>
        <p:spPr bwMode="auto">
          <a:xfrm>
            <a:off x="7232" y="7232"/>
            <a:ext cx="9144000" cy="785813"/>
          </a:xfrm>
          <a:prstGeom prst="rect">
            <a:avLst/>
          </a:prstGeom>
          <a:solidFill>
            <a:schemeClr val="accent1">
              <a:lumMod val="75000"/>
            </a:schemeClr>
          </a:solid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32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Graduation Requirements</a:t>
            </a:r>
            <a:endParaRPr kumimoji="1" lang="zh-TW"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微軟正黑體" panose="020B0604030504040204" pitchFamily="34"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954D2752-E4F9-40A3-8232-0F6DF544571E}"/>
              </a:ext>
            </a:extLst>
          </p:cNvPr>
          <p:cNvGraphicFramePr>
            <a:graphicFrameLocks noGrp="1"/>
          </p:cNvGraphicFramePr>
          <p:nvPr>
            <p:extLst>
              <p:ext uri="{D42A27DB-BD31-4B8C-83A1-F6EECF244321}">
                <p14:modId xmlns:p14="http://schemas.microsoft.com/office/powerpoint/2010/main" val="746523949"/>
              </p:ext>
            </p:extLst>
          </p:nvPr>
        </p:nvGraphicFramePr>
        <p:xfrm>
          <a:off x="189215" y="816470"/>
          <a:ext cx="8765569" cy="4038600"/>
        </p:xfrm>
        <a:graphic>
          <a:graphicData uri="http://schemas.openxmlformats.org/drawingml/2006/table">
            <a:tbl>
              <a:tblPr firstRow="1" bandRow="1">
                <a:tableStyleId>{7DF18680-E054-41AD-8BC1-D1AEF772440D}</a:tableStyleId>
              </a:tblPr>
              <a:tblGrid>
                <a:gridCol w="1724374">
                  <a:extLst>
                    <a:ext uri="{9D8B030D-6E8A-4147-A177-3AD203B41FA5}">
                      <a16:colId xmlns:a16="http://schemas.microsoft.com/office/drawing/2014/main" val="20000"/>
                    </a:ext>
                  </a:extLst>
                </a:gridCol>
                <a:gridCol w="2370755">
                  <a:extLst>
                    <a:ext uri="{9D8B030D-6E8A-4147-A177-3AD203B41FA5}">
                      <a16:colId xmlns:a16="http://schemas.microsoft.com/office/drawing/2014/main" val="20001"/>
                    </a:ext>
                  </a:extLst>
                </a:gridCol>
                <a:gridCol w="2274028">
                  <a:extLst>
                    <a:ext uri="{9D8B030D-6E8A-4147-A177-3AD203B41FA5}">
                      <a16:colId xmlns:a16="http://schemas.microsoft.com/office/drawing/2014/main" val="20002"/>
                    </a:ext>
                  </a:extLst>
                </a:gridCol>
                <a:gridCol w="2396412">
                  <a:extLst>
                    <a:ext uri="{9D8B030D-6E8A-4147-A177-3AD203B41FA5}">
                      <a16:colId xmlns:a16="http://schemas.microsoft.com/office/drawing/2014/main" val="20003"/>
                    </a:ext>
                  </a:extLst>
                </a:gridCol>
              </a:tblGrid>
              <a:tr h="378534">
                <a:tc>
                  <a:txBody>
                    <a:bodyPr/>
                    <a:lstStyle/>
                    <a:p>
                      <a:pPr algn="ct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Master’s Program</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000" dirty="0" smtClean="0">
                          <a:latin typeface="Times New Roman" panose="02020603050405020304" pitchFamily="18" charset="0"/>
                          <a:cs typeface="Times New Roman" panose="02020603050405020304" pitchFamily="18" charset="0"/>
                        </a:rPr>
                        <a:t>Special Evening Master’s  programs for working professionals </a:t>
                      </a:r>
                      <a:endParaRPr lang="zh-TW" altLang="en-US" sz="1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Ph. D Program</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0"/>
                  </a:ext>
                </a:extLst>
              </a:tr>
              <a:tr h="1834433">
                <a:tc>
                  <a:txBody>
                    <a:bodyPr/>
                    <a:lstStyle/>
                    <a:p>
                      <a:r>
                        <a:rPr lang="en-US" altLang="zh-TW" sz="1400" b="1" kern="1200" dirty="0" smtClean="0">
                          <a:solidFill>
                            <a:schemeClr val="tx1"/>
                          </a:solidFill>
                          <a:effectLst/>
                          <a:latin typeface="Times New Roman" panose="02020603050405020304" pitchFamily="18" charset="0"/>
                          <a:ea typeface="+mn-ea"/>
                          <a:cs typeface="Times New Roman" panose="02020603050405020304" pitchFamily="18" charset="0"/>
                        </a:rPr>
                        <a:t>Confirmation of topic and content of their thesis aligning with the department’s academic field of expertise. </a:t>
                      </a:r>
                      <a:endParaRPr lang="zh-TW" altLang="en-US" sz="1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D0E3EA"/>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effectLst/>
                          <a:latin typeface="Times New Roman" panose="02020603050405020304" pitchFamily="18" charset="0"/>
                          <a:ea typeface="+mn-ea"/>
                          <a:cs typeface="Times New Roman" panose="02020603050405020304" pitchFamily="18" charset="0"/>
                        </a:rPr>
                        <a:t>Students have to submit their thesis topic and an outline of their research objectives to the department to confirm whether the thesis aligns with the department’s academic field of expertise. This has to be done before the end of the semester prior to the degree exam, or, at the latest, before the deadline of the university-wide course add-and-drop period deadline of the semester of the degree exam.  The exact deadline within this period may be specified by their department. An exception holds for departments that conduct oral examinations for thesis research projects. In that case, students are required to verify that their dissertation is in line with the department’s academic field of expertise during the oral examination of the research project. </a:t>
                      </a:r>
                      <a:r>
                        <a:rPr lang="en-US" altLang="zh-TW" sz="1200" kern="1200" dirty="0" smtClean="0">
                          <a:solidFill>
                            <a:srgbClr val="FF0000"/>
                          </a:solidFill>
                          <a:effectLst/>
                          <a:latin typeface="Times New Roman" panose="02020603050405020304" pitchFamily="18" charset="0"/>
                          <a:ea typeface="+mn-ea"/>
                          <a:cs typeface="Times New Roman" panose="02020603050405020304" pitchFamily="18" charset="0"/>
                        </a:rPr>
                        <a:t>Students who do not comply with these regulations are not eligible to apply for the degree exam. </a:t>
                      </a:r>
                      <a:endParaRPr lang="zh-TW" altLang="zh-TW" sz="12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algn="l"/>
                      <a:endPar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l"/>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pPr algn="l"/>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84579159"/>
                  </a:ext>
                </a:extLst>
              </a:tr>
              <a:tr h="340136">
                <a:tc>
                  <a:txBody>
                    <a:bodyPr/>
                    <a:lstStyle/>
                    <a:p>
                      <a:r>
                        <a:rPr lang="en-US" altLang="zh-TW" sz="1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English language</a:t>
                      </a:r>
                      <a:r>
                        <a:rPr lang="en-US" altLang="zh-TW" sz="14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level </a:t>
                      </a:r>
                      <a:endParaRPr lang="zh-TW" altLang="en-US" sz="1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D0E3EA"/>
                    </a:solidFill>
                  </a:tcPr>
                </a:tc>
                <a:tc>
                  <a:txBody>
                    <a:bodyPr/>
                    <a:lstStyle/>
                    <a:p>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Comply with the department's academic regulations.</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Comply with the department's academic regulations.</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5"/>
                  </a:ext>
                </a:extLst>
              </a:tr>
              <a:tr h="1150161">
                <a:tc>
                  <a:txBody>
                    <a:bodyPr/>
                    <a:lstStyle/>
                    <a:p>
                      <a:r>
                        <a:rPr lang="en-US" altLang="zh-TW" sz="1400" b="1" kern="1200" dirty="0" smtClean="0">
                          <a:solidFill>
                            <a:schemeClr val="dk1"/>
                          </a:solidFill>
                          <a:effectLst/>
                          <a:latin typeface="Times New Roman" panose="02020603050405020304" pitchFamily="18" charset="0"/>
                          <a:ea typeface="+mn-ea"/>
                          <a:cs typeface="Times New Roman" panose="02020603050405020304" pitchFamily="18" charset="0"/>
                        </a:rPr>
                        <a:t>Qualifying exam</a:t>
                      </a:r>
                      <a:endParaRPr lang="zh-TW" altLang="zh-TW"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rgbClr val="D0E3EA"/>
                    </a:solidFill>
                  </a:tcPr>
                </a:tc>
                <a:tc>
                  <a:txBody>
                    <a:bodyPr/>
                    <a:lstStyle/>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spcAft>
                          <a:spcPts val="0"/>
                        </a:spcAft>
                      </a:pPr>
                      <a:r>
                        <a:rPr lang="en-US" sz="1100" kern="100" dirty="0">
                          <a:effectLst/>
                          <a:latin typeface="Times New Roman" panose="02020603050405020304" pitchFamily="18" charset="0"/>
                          <a:ea typeface="新細明體" panose="02020500000000000000" pitchFamily="18" charset="-120"/>
                          <a:cs typeface="Times New Roman" panose="02020603050405020304" pitchFamily="18" charset="0"/>
                        </a:rPr>
                        <a:t>Students must pass this qualifying exam within the following deadline; </a:t>
                      </a:r>
                      <a:r>
                        <a:rPr lang="en-US" sz="11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otherwise, they will be expelled from this university</a:t>
                      </a:r>
                      <a:endParaRPr lang="zh-TW" sz="1200"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spcAft>
                          <a:spcPts val="0"/>
                        </a:spcAft>
                      </a:pPr>
                      <a:r>
                        <a:rPr lang="en-US" sz="1100" kern="100" dirty="0">
                          <a:effectLst/>
                          <a:latin typeface="Times New Roman" panose="02020603050405020304" pitchFamily="18" charset="0"/>
                          <a:ea typeface="新細明體" panose="02020500000000000000" pitchFamily="18" charset="-120"/>
                          <a:cs typeface="Times New Roman" panose="02020603050405020304" pitchFamily="18" charset="0"/>
                        </a:rPr>
                        <a:t>School of Management-within the first 3 </a:t>
                      </a:r>
                      <a:r>
                        <a:rPr lang="en-US" sz="11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years</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1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Other </a:t>
                      </a:r>
                      <a:r>
                        <a:rPr lang="en-US" sz="1100" kern="100" dirty="0">
                          <a:effectLst/>
                          <a:latin typeface="Times New Roman" panose="02020603050405020304" pitchFamily="18" charset="0"/>
                          <a:ea typeface="新細明體" panose="02020500000000000000" pitchFamily="18" charset="-120"/>
                          <a:cs typeface="Times New Roman" panose="02020603050405020304" pitchFamily="18" charset="0"/>
                        </a:rPr>
                        <a:t>Departments -within the first 2 </a:t>
                      </a:r>
                      <a:r>
                        <a:rPr lang="en-US" sz="11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years</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kern="100" baseline="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1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Passing </a:t>
                      </a:r>
                      <a:r>
                        <a:rPr lang="en-US" sz="1100" kern="100" dirty="0">
                          <a:effectLst/>
                          <a:latin typeface="Times New Roman" panose="02020603050405020304" pitchFamily="18" charset="0"/>
                          <a:ea typeface="新細明體" panose="02020500000000000000" pitchFamily="18" charset="-120"/>
                          <a:cs typeface="Times New Roman" panose="02020603050405020304" pitchFamily="18" charset="0"/>
                        </a:rPr>
                        <a:t>score: 70(B-)</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753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r>
              <a:rPr lang="en-US" altLang="zh-TW" sz="28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The Related </a:t>
            </a:r>
            <a:r>
              <a:rPr lang="en-US" altLang="zh-TW"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R</a:t>
            </a:r>
            <a:r>
              <a:rPr lang="en-US" altLang="zh-TW" sz="28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egulations </a:t>
            </a:r>
            <a:r>
              <a:rPr lang="en-US" altLang="zh-TW"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for </a:t>
            </a:r>
            <a:r>
              <a:rPr lang="en-US" altLang="zh-TW" sz="28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Thesis/Dissertation</a:t>
            </a:r>
            <a:endParaRPr lang="zh-TW" altLang="en-US"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endParaRP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2904125411"/>
              </p:ext>
            </p:extLst>
          </p:nvPr>
        </p:nvGraphicFramePr>
        <p:xfrm>
          <a:off x="611560" y="1124744"/>
          <a:ext cx="784887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142846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endPar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en-US" altLang="zh-TW" sz="28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The </a:t>
            </a:r>
            <a:r>
              <a:rPr lang="en-US" altLang="zh-TW"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Related Regulations for Thesis/Dissertation</a:t>
            </a:r>
            <a:endParaRPr lang="zh-TW" altLang="en-US"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endParaRPr>
          </a:p>
          <a:p>
            <a:pPr algn="ctr">
              <a:defRPr/>
            </a:pP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3053252078"/>
              </p:ext>
            </p:extLst>
          </p:nvPr>
        </p:nvGraphicFramePr>
        <p:xfrm>
          <a:off x="827584" y="908720"/>
          <a:ext cx="7848872" cy="49712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23629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1" y="0"/>
            <a:ext cx="9121965"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endPar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en-US" altLang="zh-TW" sz="2800" b="1" dirty="0" smtClean="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The </a:t>
            </a:r>
            <a:r>
              <a:rPr lang="en-US" altLang="zh-TW"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rPr>
              <a:t>Related Regulations for Thesis/Dissertation</a:t>
            </a:r>
            <a:endParaRPr lang="zh-TW" altLang="en-US" sz="2800" b="1" dirty="0">
              <a:solidFill>
                <a:schemeClr val="bg1"/>
              </a:solidFill>
              <a:effectLst>
                <a:outerShdw blurRad="38100" dist="38100" dir="2700000" algn="tl">
                  <a:srgbClr val="000000">
                    <a:alpha val="43137"/>
                  </a:srgbClr>
                </a:outerShdw>
              </a:effectLst>
              <a:ea typeface="微軟正黑體" panose="020B0604030504040204" pitchFamily="34" charset="-120"/>
              <a:cs typeface="Times New Roman" panose="02020603050405020304" pitchFamily="18" charset="0"/>
            </a:endParaRPr>
          </a:p>
          <a:p>
            <a:pPr algn="ctr">
              <a:defRPr/>
            </a:pP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4216645590"/>
              </p:ext>
            </p:extLst>
          </p:nvPr>
        </p:nvGraphicFramePr>
        <p:xfrm>
          <a:off x="625529" y="1266080"/>
          <a:ext cx="7848872" cy="5259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397445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8" descr="back16.jpg"/>
          <p:cNvPicPr>
            <a:picLocks noChangeAspect="1"/>
          </p:cNvPicPr>
          <p:nvPr/>
        </p:nvPicPr>
        <p:blipFill>
          <a:blip r:embed="rId3" cstate="print"/>
          <a:srcRect/>
          <a:stretch>
            <a:fillRect/>
          </a:stretch>
        </p:blipFill>
        <p:spPr bwMode="auto">
          <a:xfrm>
            <a:off x="-22035" y="0"/>
            <a:ext cx="9144000" cy="6858000"/>
          </a:xfrm>
          <a:prstGeom prst="rect">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pic>
      <p:sp>
        <p:nvSpPr>
          <p:cNvPr id="19" name="標題 1"/>
          <p:cNvSpPr txBox="1">
            <a:spLocks/>
          </p:cNvSpPr>
          <p:nvPr/>
        </p:nvSpPr>
        <p:spPr bwMode="auto">
          <a:xfrm>
            <a:off x="0" y="0"/>
            <a:ext cx="9144000" cy="785813"/>
          </a:xfrm>
          <a:prstGeom prst="rect">
            <a:avLst/>
          </a:prstGeom>
          <a:solidFill>
            <a:schemeClr val="accent1">
              <a:lumMod val="75000"/>
            </a:schemeClr>
          </a:solidFill>
          <a:ln w="9525">
            <a:noFill/>
            <a:miter lim="800000"/>
            <a:headEnd/>
            <a:tailEnd/>
          </a:ln>
        </p:spPr>
        <p:txBody>
          <a:bodyPr anchor="ctr"/>
          <a:lstStyle/>
          <a:p>
            <a:pPr algn="ctr">
              <a:defRPr/>
            </a:pPr>
            <a:endPar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The </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Related Regulations for Thesis/Dissertation</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pic>
        <p:nvPicPr>
          <p:cNvPr id="18436" name="Picture 4" descr="http://www.secretariat.ntust.edu.tw/ezcatfiles/secretariat/img/img/240/Taiwan_Tech_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429375"/>
            <a:ext cx="1428750" cy="357188"/>
          </a:xfrm>
          <a:prstGeom prst="rect">
            <a:avLst/>
          </a:prstGeom>
          <a:noFill/>
          <a:ln w="9525">
            <a:noFill/>
            <a:miter lim="800000"/>
            <a:headEnd/>
            <a:tailEnd/>
          </a:ln>
        </p:spPr>
      </p:pic>
      <p:graphicFrame>
        <p:nvGraphicFramePr>
          <p:cNvPr id="3" name="資料庫圖表 2">
            <a:extLst>
              <a:ext uri="{FF2B5EF4-FFF2-40B4-BE49-F238E27FC236}">
                <a16:creationId xmlns:a16="http://schemas.microsoft.com/office/drawing/2014/main" id="{190168F3-DD90-4ED0-852C-15D3BF61BE38}"/>
              </a:ext>
            </a:extLst>
          </p:cNvPr>
          <p:cNvGraphicFramePr/>
          <p:nvPr>
            <p:extLst>
              <p:ext uri="{D42A27DB-BD31-4B8C-83A1-F6EECF244321}">
                <p14:modId xmlns:p14="http://schemas.microsoft.com/office/powerpoint/2010/main" val="2340382495"/>
              </p:ext>
            </p:extLst>
          </p:nvPr>
        </p:nvGraphicFramePr>
        <p:xfrm>
          <a:off x="611560" y="1124744"/>
          <a:ext cx="784887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txBox="1">
            <a:spLocks noGrp="1"/>
          </p:cNvSpPr>
          <p:nvPr/>
        </p:nvSpPr>
        <p:spPr bwMode="auto">
          <a:xfrm>
            <a:off x="8568444" y="6421438"/>
            <a:ext cx="513420" cy="365125"/>
          </a:xfrm>
          <a:prstGeom prst="rect">
            <a:avLst/>
          </a:prstGeom>
          <a:noFill/>
          <a:ln w="9525">
            <a:noFill/>
            <a:miter lim="800000"/>
            <a:headEnd/>
            <a:tailEnd/>
          </a:ln>
        </p:spPr>
        <p:txBody>
          <a:bodyPr anchor="ctr"/>
          <a:lstStyle/>
          <a:p>
            <a:pPr algn="r"/>
            <a:r>
              <a:rPr lang="en-US" altLang="zh-TW" sz="1600" dirty="0">
                <a:solidFill>
                  <a:schemeClr val="bg1"/>
                </a:solidFill>
                <a:latin typeface="Arial" panose="020B0604020202020204" pitchFamily="34" charset="0"/>
                <a:ea typeface="標楷體" pitchFamily="65" charset="-120"/>
                <a:cs typeface="Arial" panose="020B0604020202020204" pitchFamily="34" charset="0"/>
              </a:rPr>
              <a:t>18</a:t>
            </a:r>
            <a:endParaRPr lang="zh-TW" altLang="en-US" sz="1600" dirty="0">
              <a:solidFill>
                <a:schemeClr val="bg1"/>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884801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E3DDD3"/>
        </a:solidFill>
      </a:spPr>
      <a:bodyPr wrap="square">
        <a:spAutoFit/>
      </a:bodyPr>
      <a:lstStyle>
        <a:defPPr>
          <a:defRPr sz="1600" dirty="0">
            <a:latin typeface="+mn-ea"/>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Settings\dsotero\Desktop\RN_design_template.pot</Template>
  <TotalTime>28313</TotalTime>
  <Words>1533</Words>
  <Application>Microsoft Office PowerPoint</Application>
  <PresentationFormat>如螢幕大小 (4:3)</PresentationFormat>
  <Paragraphs>98</Paragraphs>
  <Slides>6</Slides>
  <Notes>6</Notes>
  <HiddenSlides>0</HiddenSlides>
  <MMClips>0</MMClips>
  <ScaleCrop>false</ScaleCrop>
  <HeadingPairs>
    <vt:vector size="6" baseType="variant">
      <vt:variant>
        <vt:lpstr>使用字型</vt:lpstr>
      </vt:variant>
      <vt:variant>
        <vt:i4>7</vt:i4>
      </vt:variant>
      <vt:variant>
        <vt:lpstr>佈景主題</vt:lpstr>
      </vt:variant>
      <vt:variant>
        <vt:i4>4</vt:i4>
      </vt:variant>
      <vt:variant>
        <vt:lpstr>投影片標題</vt:lpstr>
      </vt:variant>
      <vt:variant>
        <vt:i4>6</vt:i4>
      </vt:variant>
    </vt:vector>
  </HeadingPairs>
  <TitlesOfParts>
    <vt:vector size="17" baseType="lpstr">
      <vt:lpstr>標楷體</vt:lpstr>
      <vt:lpstr>Calibri</vt:lpstr>
      <vt:lpstr>華康粗圓體</vt:lpstr>
      <vt:lpstr>微軟正黑體</vt:lpstr>
      <vt:lpstr>新細明體</vt:lpstr>
      <vt:lpstr>Arial</vt:lpstr>
      <vt:lpstr>Times New Roman</vt:lpstr>
      <vt:lpstr>自訂設計</vt:lpstr>
      <vt:lpstr>1_自訂設計</vt:lpstr>
      <vt:lpstr>3_自訂設計</vt:lpstr>
      <vt:lpstr>2_自訂設計</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RosettaNet in a Digital Economy January 2001</dc:title>
  <dc:creator>yschou</dc:creator>
  <cp:lastModifiedBy>User</cp:lastModifiedBy>
  <cp:revision>2365</cp:revision>
  <cp:lastPrinted>2023-09-05T06:59:42Z</cp:lastPrinted>
  <dcterms:modified xsi:type="dcterms:W3CDTF">2023-10-02T13:45:05Z</dcterms:modified>
</cp:coreProperties>
</file>